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88" r:id="rId3"/>
    <p:sldId id="389" r:id="rId4"/>
    <p:sldId id="403" r:id="rId5"/>
    <p:sldId id="401" r:id="rId6"/>
    <p:sldId id="285" r:id="rId7"/>
    <p:sldId id="39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8AFB7-114C-43BC-BFD3-F7B2498269E4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D77CD-E9FF-4926-9F86-9C37238DFD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964602" y="1008062"/>
            <a:ext cx="4574428" cy="156794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423334" y="82551"/>
            <a:ext cx="2042583" cy="56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 bwMode="auto">
          <a:xfrm>
            <a:off x="914400" y="2349790"/>
            <a:ext cx="10363200" cy="2912147"/>
          </a:xfrm>
          <a:prstGeom prst="rect">
            <a:avLst/>
          </a:prstGeom>
        </p:spPr>
        <p:txBody>
          <a:bodyPr anchor="ctr"/>
          <a:lstStyle>
            <a:lvl1pPr algn="ctr">
              <a:defRPr sz="5333">
                <a:solidFill>
                  <a:srgbClr val="252E44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828800" y="5261938"/>
            <a:ext cx="8534400" cy="7537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cxnSp>
        <p:nvCxnSpPr>
          <p:cNvPr id="8" name="Connecteur droit 12"/>
          <p:cNvCxnSpPr>
            <a:cxnSpLocks/>
            <a:stCxn id="6" idx="1"/>
          </p:cNvCxnSpPr>
          <p:nvPr userDrawn="1"/>
        </p:nvCxnSpPr>
        <p:spPr bwMode="auto">
          <a:xfrm flipH="1" flipV="1">
            <a:off x="3" y="3800476"/>
            <a:ext cx="9143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15"/>
          <p:cNvCxnSpPr>
            <a:cxnSpLocks/>
          </p:cNvCxnSpPr>
          <p:nvPr userDrawn="1"/>
        </p:nvCxnSpPr>
        <p:spPr bwMode="auto">
          <a:xfrm flipH="1" flipV="1">
            <a:off x="11277602" y="3800476"/>
            <a:ext cx="9143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149417" y="1"/>
            <a:ext cx="2042583" cy="64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6736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>
          <a:xfrm>
            <a:off x="609602" y="68801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766733" y="688019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609602" y="185007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01ED241-2EF3-2448-8305-7DDC6310DF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32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48FF6B-AE4E-AB4B-9894-DA3A29CB252B}" type="slidenum">
              <a:rPr lang="fr-FR"/>
              <a:t>‹N°›</a:t>
            </a:fld>
            <a:endParaRPr lang="fr-FR"/>
          </a:p>
        </p:txBody>
      </p:sp>
      <p:sp>
        <p:nvSpPr>
          <p:cNvPr id="9" name="Rectangle 6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84196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Titre 1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E01F4D6-7F2B-FE4B-9B8A-79743AC18E72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6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782639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Titre vertical 19"/>
          <p:cNvSpPr>
            <a:spLocks noGrp="1"/>
          </p:cNvSpPr>
          <p:nvPr>
            <p:ph type="title" orient="vert"/>
          </p:nvPr>
        </p:nvSpPr>
        <p:spPr bwMode="auto">
          <a:xfrm>
            <a:off x="8863221" y="782639"/>
            <a:ext cx="2437124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A13332-21D9-6C4F-AB50-7D40A53C185E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6"/>
          <p:cNvCxnSpPr>
            <a:cxnSpLocks/>
          </p:cNvCxnSpPr>
          <p:nvPr userDrawn="1"/>
        </p:nvCxnSpPr>
        <p:spPr bwMode="auto">
          <a:xfrm flipV="1">
            <a:off x="11188700" y="449538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9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447117" y="1346202"/>
            <a:ext cx="3119120" cy="1069116"/>
          </a:xfrm>
          <a:prstGeom prst="rect">
            <a:avLst/>
          </a:prstGeom>
        </p:spPr>
      </p:pic>
      <p:sp>
        <p:nvSpPr>
          <p:cNvPr id="5" name="Espace réservé du pied de page 3"/>
          <p:cNvSpPr/>
          <p:nvPr/>
        </p:nvSpPr>
        <p:spPr bwMode="auto">
          <a:xfrm>
            <a:off x="4447118" y="1158875"/>
            <a:ext cx="5492749" cy="48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1333" b="1">
                <a:solidFill>
                  <a:srgbClr val="FFFFFF"/>
                </a:solidFill>
                <a:latin typeface="Verdana"/>
                <a:cs typeface="Arial"/>
              </a:rPr>
              <a:t>TITRE DE LA PRÉSENTATION</a:t>
            </a:r>
            <a:endParaRPr sz="2400"/>
          </a:p>
          <a:p>
            <a:pPr>
              <a:defRPr/>
            </a:pPr>
            <a:r>
              <a:rPr lang="fr-FR" sz="1333" b="1">
                <a:solidFill>
                  <a:srgbClr val="FFFFFF"/>
                </a:solidFill>
                <a:latin typeface="Verdana"/>
                <a:cs typeface="Arial"/>
              </a:rPr>
              <a:t>&gt; TITRE DE LA PARTIE</a:t>
            </a:r>
            <a:endParaRPr sz="2400"/>
          </a:p>
        </p:txBody>
      </p:sp>
      <p:cxnSp>
        <p:nvCxnSpPr>
          <p:cNvPr id="6" name="Connecteur droit 4"/>
          <p:cNvCxnSpPr>
            <a:cxnSpLocks/>
          </p:cNvCxnSpPr>
          <p:nvPr userDrawn="1"/>
        </p:nvCxnSpPr>
        <p:spPr bwMode="auto">
          <a:xfrm flipH="1">
            <a:off x="0" y="3800475"/>
            <a:ext cx="12192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auto">
          <a:xfrm>
            <a:off x="423334" y="82551"/>
            <a:ext cx="2110317" cy="56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63084" y="4116192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auto">
          <a:xfrm>
            <a:off x="963084" y="2906328"/>
            <a:ext cx="103632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333" b="1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0"/>
          </p:nvPr>
        </p:nvSpPr>
        <p:spPr bwMode="auto">
          <a:xfrm>
            <a:off x="2317751" y="169864"/>
            <a:ext cx="7556500" cy="401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4963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96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76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2" y="1600201"/>
            <a:ext cx="4989292" cy="4525963"/>
          </a:xfrm>
        </p:spPr>
        <p:txBody>
          <a:bodyPr lIns="0" tIns="0" rIns="0" bIns="0"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97602" y="1600201"/>
            <a:ext cx="4989292" cy="4525963"/>
          </a:xfrm>
        </p:spPr>
        <p:txBody>
          <a:bodyPr lIns="0" rIns="0" bIns="0"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Titr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3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Titr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5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EB8FC03-F3A1-944C-90A9-4E4D12AE8EC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2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74C39F-01C2-E142-A242-98DFD306E142}" type="slidenum">
              <a:rPr lang="fr-FR"/>
              <a:t>‹N°›</a:t>
            </a:fld>
            <a:endParaRPr lang="fr-FR"/>
          </a:p>
        </p:txBody>
      </p:sp>
      <p:sp>
        <p:nvSpPr>
          <p:cNvPr id="6" name="Rectangle 3"/>
          <p:cNvSpPr/>
          <p:nvPr userDrawn="1"/>
        </p:nvSpPr>
        <p:spPr bwMode="auto">
          <a:xfrm>
            <a:off x="-1" y="727869"/>
            <a:ext cx="914401" cy="35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7853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609601" y="145661"/>
            <a:ext cx="1351620" cy="463284"/>
          </a:xfrm>
          <a:prstGeom prst="rect">
            <a:avLst/>
          </a:prstGeom>
        </p:spPr>
      </p:pic>
      <p:grpSp>
        <p:nvGrpSpPr>
          <p:cNvPr id="5" name="Group 9"/>
          <p:cNvGrpSpPr/>
          <p:nvPr/>
        </p:nvGrpSpPr>
        <p:grpSpPr bwMode="auto">
          <a:xfrm rot="5400000">
            <a:off x="-2067133" y="3028528"/>
            <a:ext cx="5915300" cy="1343085"/>
            <a:chOff x="3352" y="7829"/>
            <a:chExt cx="5198" cy="1180"/>
          </a:xfrm>
          <a:solidFill>
            <a:srgbClr val="E7E8E8"/>
          </a:solidFill>
        </p:grpSpPr>
        <p:sp>
          <p:nvSpPr>
            <p:cNvPr id="6" name="Freeform 10"/>
            <p:cNvSpPr/>
            <p:nvPr/>
          </p:nvSpPr>
          <p:spPr bwMode="auto">
            <a:xfrm>
              <a:off x="3352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 extrusionOk="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3352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 extrusionOk="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/>
            </a:p>
          </p:txBody>
        </p:sp>
      </p:grp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16062" y="1600201"/>
            <a:ext cx="10166337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3"/>
          </p:nvPr>
        </p:nvSpPr>
        <p:spPr bwMode="auto">
          <a:xfrm>
            <a:off x="2255022" y="171450"/>
            <a:ext cx="8886357" cy="40163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33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llipse 4"/>
          <p:cNvSpPr/>
          <p:nvPr/>
        </p:nvSpPr>
        <p:spPr bwMode="auto">
          <a:xfrm>
            <a:off x="11306649" y="237756"/>
            <a:ext cx="286432" cy="288000"/>
          </a:xfrm>
          <a:prstGeom prst="ellipse">
            <a:avLst/>
          </a:prstGeom>
          <a:solidFill>
            <a:srgbClr val="313E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1" name="Espace réservé du numéro de diapositive 12"/>
          <p:cNvSpPr>
            <a:spLocks noGrp="1"/>
          </p:cNvSpPr>
          <p:nvPr>
            <p:ph type="sldNum" sz="quarter" idx="4"/>
          </p:nvPr>
        </p:nvSpPr>
        <p:spPr bwMode="auto">
          <a:xfrm>
            <a:off x="11141379" y="300039"/>
            <a:ext cx="605367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67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8"/>
          <p:cNvCxnSpPr>
            <a:cxnSpLocks/>
          </p:cNvCxnSpPr>
          <p:nvPr/>
        </p:nvCxnSpPr>
        <p:spPr bwMode="auto">
          <a:xfrm flipV="1">
            <a:off x="11444060" y="0"/>
            <a:ext cx="0" cy="260351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609600" y="810717"/>
            <a:ext cx="10972800" cy="642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et modifiez le titre</a:t>
            </a:r>
            <a:endParaRPr/>
          </a:p>
        </p:txBody>
      </p:sp>
      <p:cxnSp>
        <p:nvCxnSpPr>
          <p:cNvPr id="14" name="Connecteur droit 14"/>
          <p:cNvCxnSpPr>
            <a:cxnSpLocks/>
          </p:cNvCxnSpPr>
          <p:nvPr/>
        </p:nvCxnSpPr>
        <p:spPr bwMode="auto">
          <a:xfrm flipH="1">
            <a:off x="3" y="950407"/>
            <a:ext cx="78057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Arial"/>
        </a:defRPr>
      </a:lvl1pPr>
      <a:lvl2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2pPr>
      <a:lvl3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3pPr>
      <a:lvl4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4pPr>
      <a:lvl5pPr algn="l" defTabSz="609585">
        <a:spcBef>
          <a:spcPts val="0"/>
        </a:spcBef>
        <a:spcAft>
          <a:spcPts val="0"/>
        </a:spcAft>
        <a:defRPr sz="3467" b="1">
          <a:solidFill>
            <a:srgbClr val="313E56"/>
          </a:solidFill>
          <a:latin typeface="Arial"/>
          <a:ea typeface="ＭＳ Ｐゴシック"/>
          <a:cs typeface="Verdana"/>
        </a:defRPr>
      </a:lvl5pPr>
      <a:lvl6pPr marL="609585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6pPr>
      <a:lvl7pPr marL="1219170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7pPr>
      <a:lvl8pPr marL="1828754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8pPr>
      <a:lvl9pPr marL="2438339" algn="l" defTabSz="609585">
        <a:spcBef>
          <a:spcPts val="0"/>
        </a:spcBef>
        <a:spcAft>
          <a:spcPts val="0"/>
        </a:spcAft>
        <a:defRPr sz="3467" b="1">
          <a:solidFill>
            <a:srgbClr val="2663B4"/>
          </a:solidFill>
          <a:latin typeface="Verdana"/>
          <a:ea typeface="ＭＳ Ｐゴシック"/>
        </a:defRPr>
      </a:lvl9pPr>
    </p:titleStyle>
    <p:bodyStyle>
      <a:lvl1pPr marL="0" indent="0" algn="l" defTabSz="609585">
        <a:spcBef>
          <a:spcPts val="0"/>
        </a:spcBef>
        <a:spcAft>
          <a:spcPts val="0"/>
        </a:spcAft>
        <a:buFont typeface="Arial"/>
        <a:buNone/>
        <a:defRPr sz="1867" b="0">
          <a:solidFill>
            <a:schemeClr val="tx1"/>
          </a:solidFill>
          <a:latin typeface="Arial"/>
          <a:ea typeface="ＭＳ Ｐゴシック"/>
          <a:cs typeface="Arial"/>
        </a:defRPr>
      </a:lvl1pPr>
      <a:lvl2pPr marL="1219170" indent="-609585" algn="l" defTabSz="609585">
        <a:spcBef>
          <a:spcPts val="0"/>
        </a:spcBef>
        <a:spcAft>
          <a:spcPts val="0"/>
        </a:spcAft>
        <a:buClr>
          <a:srgbClr val="AFB1A5"/>
        </a:buClr>
        <a:buSzPct val="100000"/>
        <a:buFont typeface="Wingdings"/>
        <a:buChar char=""/>
        <a:defRPr sz="1867">
          <a:solidFill>
            <a:schemeClr val="tx1"/>
          </a:solidFill>
          <a:latin typeface="Arial"/>
          <a:ea typeface="ＭＳ Ｐゴシック"/>
          <a:cs typeface="Arial"/>
        </a:defRPr>
      </a:lvl2pPr>
      <a:lvl3pPr marL="1600160" indent="-380990" algn="l" defTabSz="609585">
        <a:spcBef>
          <a:spcPts val="0"/>
        </a:spcBef>
        <a:spcAft>
          <a:spcPts val="0"/>
        </a:spcAft>
        <a:buClr>
          <a:srgbClr val="AFB1A5"/>
        </a:buClr>
        <a:buSzPct val="130000"/>
        <a:buFont typeface="Arial"/>
        <a:buChar char="•"/>
        <a:defRPr sz="1867">
          <a:solidFill>
            <a:schemeClr val="tx1"/>
          </a:solidFill>
          <a:latin typeface="Arial"/>
          <a:ea typeface="ＭＳ Ｐゴシック"/>
          <a:cs typeface="Arial"/>
        </a:defRPr>
      </a:lvl3pPr>
      <a:lvl4pPr marL="2133547" indent="-304792" algn="l" defTabSz="609585">
        <a:spcBef>
          <a:spcPts val="0"/>
        </a:spcBef>
        <a:spcAft>
          <a:spcPts val="0"/>
        </a:spcAft>
        <a:buClr>
          <a:srgbClr val="AFB1A5"/>
        </a:buClr>
        <a:buSzPct val="100000"/>
        <a:buFont typeface="Lucida Grande"/>
        <a:buChar char="»"/>
        <a:defRPr sz="1867">
          <a:solidFill>
            <a:schemeClr val="tx1"/>
          </a:solidFill>
          <a:latin typeface="Arial"/>
          <a:ea typeface="ＭＳ Ｐゴシック"/>
          <a:cs typeface="Arial"/>
        </a:defRPr>
      </a:lvl4pPr>
      <a:lvl5pPr marL="2743131" indent="-304792" algn="l" defTabSz="609585">
        <a:spcBef>
          <a:spcPts val="0"/>
        </a:spcBef>
        <a:spcAft>
          <a:spcPts val="0"/>
        </a:spcAft>
        <a:buClr>
          <a:srgbClr val="AFB1A5"/>
        </a:buClr>
        <a:buSzPct val="90000"/>
        <a:buFont typeface="Lucida Grande"/>
        <a:buChar char="-"/>
        <a:defRPr sz="1867">
          <a:solidFill>
            <a:schemeClr val="tx1"/>
          </a:solidFill>
          <a:latin typeface="Arial"/>
          <a:ea typeface="ＭＳ Ｐゴシック"/>
          <a:cs typeface="Arial"/>
        </a:defRPr>
      </a:lvl5pPr>
      <a:lvl6pPr marL="335271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.leguillou@ville-arles.fr" TargetMode="External"/><Relationship Id="rId2" Type="http://schemas.openxmlformats.org/officeDocument/2006/relationships/hyperlink" Target="mailto:florence.durand@univ-amu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deleine.duflot@univ-amu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2296276" y="5284866"/>
            <a:ext cx="9213100" cy="1338108"/>
          </a:xfrm>
        </p:spPr>
        <p:txBody>
          <a:bodyPr/>
          <a:lstStyle/>
          <a:p>
            <a:pPr defTabSz="914400" rtl="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5067" kern="1200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Le Pôle Vie Etudiante </a:t>
            </a:r>
            <a:br>
              <a:rPr lang="fr-FR" sz="5067" kern="1200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</a:br>
            <a:r>
              <a:rPr lang="fr-FR" sz="5067" kern="1200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de la DEVE</a:t>
            </a:r>
            <a:endParaRPr sz="5067" kern="1200" dirty="0">
              <a:solidFill>
                <a:srgbClr val="00206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141379" y="300039"/>
            <a:ext cx="605367" cy="141287"/>
          </a:xfrm>
        </p:spPr>
        <p:txBody>
          <a:bodyPr/>
          <a:lstStyle/>
          <a:p>
            <a:pPr defTabSz="609585">
              <a:defRPr/>
            </a:pPr>
            <a:fld id="{FFD1EE9B-3B4B-FA4C-A80D-5BB5E5798D7C}" type="slidenum">
              <a:rPr lang="fr-FR" kern="0">
                <a:solidFill>
                  <a:prstClr val="white"/>
                </a:solidFill>
                <a:ea typeface="ＭＳ Ｐゴシック"/>
              </a:rPr>
              <a:pPr defTabSz="609585">
                <a:defRPr/>
              </a:pPr>
              <a:t>1</a:t>
            </a:fld>
            <a:endParaRPr lang="fr-FR" kern="0" dirty="0">
              <a:solidFill>
                <a:prstClr val="white"/>
              </a:solidFill>
              <a:ea typeface="ＭＳ Ｐゴシック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B84F8F-422C-4C97-9475-0F3D05B7F9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02" y="2658340"/>
            <a:ext cx="3552057" cy="2370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039ED-2DC6-44DB-8DB6-32776246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03" y="663233"/>
            <a:ext cx="9327378" cy="642937"/>
          </a:xfrm>
        </p:spPr>
        <p:txBody>
          <a:bodyPr/>
          <a:lstStyle/>
          <a:p>
            <a:r>
              <a:rPr lang="fr-FR" dirty="0"/>
              <a:t>Le BVE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4BEC75-DA54-4F50-9CCB-3D7C32785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55022" y="169862"/>
            <a:ext cx="8886357" cy="401639"/>
          </a:xfrm>
        </p:spPr>
        <p:txBody>
          <a:bodyPr/>
          <a:lstStyle/>
          <a:p>
            <a:pPr>
              <a:defRPr/>
            </a:pPr>
            <a:r>
              <a:rPr lang="fr-FR" dirty="0"/>
              <a:t>Le Pôle Vie Etudiante de la DEVE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8B45E1-E3E1-4479-933A-7A5A83F06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07555-CBA5-0047-88BE-4AF3BB82ECE4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3EF69D17-7648-4C7E-B6BE-2B50F7B4A26A}"/>
              </a:ext>
            </a:extLst>
          </p:cNvPr>
          <p:cNvSpPr txBox="1">
            <a:spLocks/>
          </p:cNvSpPr>
          <p:nvPr/>
        </p:nvSpPr>
        <p:spPr>
          <a:xfrm>
            <a:off x="1200150" y="1397902"/>
            <a:ext cx="10414334" cy="3224666"/>
          </a:xfrm>
          <a:prstGeom prst="rect">
            <a:avLst/>
          </a:prstGeom>
        </p:spPr>
        <p:txBody>
          <a:bodyPr/>
          <a:lstStyle>
            <a:lvl1pPr marL="0" indent="0" algn="l" defTabSz="609585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1pPr>
            <a:lvl2pPr marL="1219170" indent="-609585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00000"/>
              <a:buFont typeface="Wingdings"/>
              <a:buChar char="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2pPr>
            <a:lvl3pPr marL="1600160" indent="-380990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30000"/>
              <a:buFont typeface="Arial"/>
              <a:buChar char="•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3pPr>
            <a:lvl4pPr marL="2133547" indent="-304792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4pPr>
            <a:lvl5pPr marL="2743131" indent="-304792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5pPr>
            <a:lvl6pPr marL="3352716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kern="0" dirty="0"/>
              <a:t>  </a:t>
            </a:r>
            <a:r>
              <a:rPr lang="fr-FR" altLang="fr-FR" sz="1600" kern="0" dirty="0"/>
              <a:t>Participe à l’animation des campus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800" kern="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kern="0" dirty="0"/>
              <a:t>Conçoit des événements en résonnance avec la vie étudiante (journées santé, bien-être, printemps des associations étudiantes …)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800" kern="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kern="0" dirty="0"/>
              <a:t> Aide à la création et au fonctionnement des associations étudiantes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800" kern="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kern="0" dirty="0"/>
              <a:t> Accompagne et finance chaque année de nombreux projets étudiants grâce au Fonds de Solidarité et de Développement des Initiatives Etudiantes (FSDIE)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800" kern="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kern="0" dirty="0"/>
              <a:t> Soutient ses étudiants qui rencontrent des difficultés sociales (FSDIE social)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800" kern="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600" kern="0" dirty="0"/>
              <a:t> Est le relais des demandes de locaux associatifs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32F2AE-673E-40B1-BD39-09F0460A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22" y="4309161"/>
            <a:ext cx="3215336" cy="2378978"/>
          </a:xfrm>
          <a:prstGeom prst="rect">
            <a:avLst/>
          </a:prstGeom>
        </p:spPr>
      </p:pic>
      <p:pic>
        <p:nvPicPr>
          <p:cNvPr id="8" name="Image 7" descr="https://amubox.univ-amu.fr/apps/files_sharing/publicpreview/xAXkF7i4P5ssswf?fileId=724514993&amp;file=/LR_RVB_PNG/logo_FSDIE_RVB.png&amp;x=1600&amp;y=900&amp;a=true">
            <a:extLst>
              <a:ext uri="{FF2B5EF4-FFF2-40B4-BE49-F238E27FC236}">
                <a16:creationId xmlns:a16="http://schemas.microsoft.com/office/drawing/2014/main" id="{6DD9C3E0-C355-400F-84DF-06F66E35D3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74" y="4116438"/>
            <a:ext cx="4358005" cy="186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70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CE87A-2CC7-4B3E-8719-775D4B76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8174"/>
            <a:ext cx="10972800" cy="642937"/>
          </a:xfrm>
        </p:spPr>
        <p:txBody>
          <a:bodyPr/>
          <a:lstStyle/>
          <a:p>
            <a:r>
              <a:rPr lang="fr-FR" dirty="0"/>
              <a:t>La Mission Handicap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A52454-5CA7-4606-B6D4-560F68216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Pôle Vie Etudiante de la DEVE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636149-854C-4E0C-B1C2-F1440D58A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07555-CBA5-0047-88BE-4AF3BB82ECE4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4EB9888E-78C3-4F00-B022-EC062AF9F53C}"/>
              </a:ext>
            </a:extLst>
          </p:cNvPr>
          <p:cNvSpPr txBox="1">
            <a:spLocks/>
          </p:cNvSpPr>
          <p:nvPr/>
        </p:nvSpPr>
        <p:spPr>
          <a:xfrm>
            <a:off x="1089459" y="1517959"/>
            <a:ext cx="10380646" cy="642937"/>
          </a:xfrm>
          <a:prstGeom prst="rect">
            <a:avLst/>
          </a:prstGeom>
        </p:spPr>
        <p:txBody>
          <a:bodyPr/>
          <a:lstStyle>
            <a:lvl1pPr marL="0" indent="0" algn="l" defTabSz="609585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1pPr>
            <a:lvl2pPr marL="1219170" indent="-609585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00000"/>
              <a:buFont typeface="Wingdings"/>
              <a:buChar char="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2pPr>
            <a:lvl3pPr marL="1600160" indent="-380990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30000"/>
              <a:buFont typeface="Arial"/>
              <a:buChar char="•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3pPr>
            <a:lvl4pPr marL="2133547" indent="-304792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4pPr>
            <a:lvl5pPr marL="2743131" indent="-304792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5pPr>
            <a:lvl6pPr marL="3352716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altLang="fr-FR" sz="1600" b="1" kern="0" dirty="0"/>
              <a:t>LA MISSION HANDICAP (MH) </a:t>
            </a:r>
            <a:r>
              <a:rPr lang="fr-FR" altLang="fr-FR" sz="1600" kern="0" dirty="0"/>
              <a:t>accueille et accompagne les étudiants atteints d'un handicap physique, sensoriel ou psychique, de dyslexie ou d'un trouble de santé invalidant à longue durée.</a:t>
            </a:r>
          </a:p>
          <a:p>
            <a:pPr algn="just"/>
            <a:endParaRPr lang="fr-FR" altLang="fr-FR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5F0AC8-2D80-4D3A-B8E1-71DF91585389}"/>
              </a:ext>
            </a:extLst>
          </p:cNvPr>
          <p:cNvSpPr/>
          <p:nvPr/>
        </p:nvSpPr>
        <p:spPr>
          <a:xfrm>
            <a:off x="1089458" y="3047836"/>
            <a:ext cx="10380645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bénéficier de ces aides, les étudiants en situation de handicap doivent se faire connaître le plus tôt possible auprès de la </a:t>
            </a: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MISSION HANDICAP (MH) au plus tard 6 semaines avant le début des examens 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prendre rendez-vous avec le </a:t>
            </a: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Service interuniversitaire de médecine préventive et de promotion de la santé ( SIUMPPS )</a:t>
            </a:r>
            <a:r>
              <a:rPr lang="fr-FR" altLang="fr-FR" sz="1600" b="1" dirty="0">
                <a:solidFill>
                  <a:srgbClr val="51C2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obtenir un </a:t>
            </a: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certificat d’aménagements (Tiers Temps, ordinateur, aide à la prise de note ...)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fr-FR" alt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42C5-A78A-44AA-920F-5A5E77E77273}"/>
              </a:ext>
            </a:extLst>
          </p:cNvPr>
          <p:cNvSpPr/>
          <p:nvPr/>
        </p:nvSpPr>
        <p:spPr>
          <a:xfrm>
            <a:off x="1112398" y="2461128"/>
            <a:ext cx="440814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altLang="fr-FR" sz="1600" dirty="0"/>
              <a:t>« Des mesures adaptées à chaque étudiant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453BEC4-11D3-423D-9C2B-F90A409B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75" y="5079204"/>
            <a:ext cx="1710930" cy="1710930"/>
          </a:xfrm>
          <a:prstGeom prst="rect">
            <a:avLst/>
          </a:prstGeom>
        </p:spPr>
      </p:pic>
      <p:pic>
        <p:nvPicPr>
          <p:cNvPr id="13" name="Picture 6" descr="C:\Users\Thomas\AppData\Local\Temp\mission handicap.png">
            <a:extLst>
              <a:ext uri="{FF2B5EF4-FFF2-40B4-BE49-F238E27FC236}">
                <a16:creationId xmlns:a16="http://schemas.microsoft.com/office/drawing/2014/main" id="{CE1961CB-1691-4888-BB4A-CEDA36C8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72" y="4676633"/>
            <a:ext cx="3325048" cy="162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1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B50784-634C-4D8B-968F-FD0FCC7C8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b="1" dirty="0"/>
              <a:t>IMPORTANT</a:t>
            </a:r>
          </a:p>
          <a:p>
            <a:endParaRPr lang="fr-FR" sz="1600" dirty="0"/>
          </a:p>
          <a:p>
            <a:r>
              <a:rPr lang="fr-FR" sz="1600" dirty="0"/>
              <a:t>Nous recherchons des volontaires pour l’aide à la prise de note, qui consiste à transmettre par mail vos notes de cours à un étudiant qui n’est pas en capacité de le faire. </a:t>
            </a:r>
          </a:p>
          <a:p>
            <a:r>
              <a:rPr lang="fr-FR" sz="1600" dirty="0"/>
              <a:t>Ces volontaires pourront bénéficier du </a:t>
            </a:r>
            <a:r>
              <a:rPr lang="fr-FR" sz="1600" b="1" dirty="0"/>
              <a:t>bonus engagement </a:t>
            </a:r>
            <a:r>
              <a:rPr lang="fr-FR" sz="1600" b="1"/>
              <a:t>étudiant (Etudiants </a:t>
            </a:r>
            <a:r>
              <a:rPr lang="fr-FR" sz="1600" b="1" dirty="0"/>
              <a:t>accompagnant un étudiant en situation de handicap)</a:t>
            </a:r>
            <a:r>
              <a:rPr lang="fr-FR" sz="1600" dirty="0"/>
              <a:t>, qui peut aller jusqu’à 0.5 point sur la moyenne du semestre, ce qui n’est pas négligeable et peut vous permettre de « sauver » votre semestre ou d’accéder à une mention. Cette mission ne vous demandera pas de travail supplémentaire, elle vous astreindra à tenir vos cours bien à jour, vous fera gagner du temps pour vos révisions.</a:t>
            </a:r>
          </a:p>
          <a:p>
            <a:endParaRPr lang="fr-FR" sz="1600" dirty="0"/>
          </a:p>
          <a:p>
            <a:r>
              <a:rPr lang="fr-FR" sz="1600" dirty="0"/>
              <a:t>Si vous êtes intéressés merci d’adresser un mail à l’adresse de votre antenne :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0070C0"/>
                </a:solidFill>
              </a:rPr>
              <a:t>Aix : </a:t>
            </a:r>
            <a:r>
              <a:rPr lang="fr-FR" sz="1600" b="1" dirty="0">
                <a:solidFill>
                  <a:srgbClr val="0070C0"/>
                </a:solidFill>
                <a:hlinkClick r:id="rId2"/>
              </a:rPr>
              <a:t>florence.durand@univ-amu.fr</a:t>
            </a:r>
            <a:endParaRPr lang="fr-FR" sz="1600" b="1" dirty="0">
              <a:solidFill>
                <a:srgbClr val="0070C0"/>
              </a:solidFill>
            </a:endParaRPr>
          </a:p>
          <a:p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</a:rPr>
              <a:t>Arles : </a:t>
            </a:r>
            <a:r>
              <a:rPr lang="fr-FR" sz="1600" b="1" dirty="0">
                <a:solidFill>
                  <a:srgbClr val="0070C0"/>
                </a:solidFill>
                <a:hlinkClick r:id="rId3"/>
              </a:rPr>
              <a:t>d.leguillou@ville-arles.fr</a:t>
            </a:r>
            <a:endParaRPr lang="fr-FR" sz="1600" b="1" dirty="0">
              <a:solidFill>
                <a:srgbClr val="0070C0"/>
              </a:solidFill>
            </a:endParaRPr>
          </a:p>
          <a:p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</a:rPr>
              <a:t>Marseille : </a:t>
            </a:r>
            <a:r>
              <a:rPr lang="fr-FR" sz="1600" b="1" dirty="0">
                <a:solidFill>
                  <a:srgbClr val="0070C0"/>
                </a:solidFill>
                <a:hlinkClick r:id="rId4"/>
              </a:rPr>
              <a:t>madeleine.duflot@univ-amu.fr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                  ou </a:t>
            </a:r>
            <a:r>
              <a:rPr lang="fr-FR" sz="1600" b="1" u="sng" dirty="0">
                <a:solidFill>
                  <a:srgbClr val="C00000"/>
                </a:solidFill>
              </a:rPr>
              <a:t>deve-bve-mh-campus-marseille-centre@univ-amu.fr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518CFF5-49C3-44D6-BB1D-859B237A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Bonus Engagement étudiant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9698EB-DE64-4890-AFDA-6A77BADC7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C0CC56-EC15-4FA5-8976-D77E1E086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93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8B0F5B-2FE8-47B8-B3CC-EA9045FE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939" y="1137920"/>
            <a:ext cx="8683941" cy="554863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614197-95E0-4A92-B436-EBED6070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705" y="699295"/>
            <a:ext cx="8229600" cy="642937"/>
          </a:xfrm>
        </p:spPr>
        <p:txBody>
          <a:bodyPr/>
          <a:lstStyle/>
          <a:p>
            <a:r>
              <a:rPr lang="fr-FR" dirty="0"/>
              <a:t>Les Etudiants Relais Handicap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16861A-7A2A-4C94-A5B0-3788F540C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Une force pour le territoire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DB4B41-DBC8-45C8-88DA-ECF5FF6E2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0A5A09A-DD34-41DA-897E-7C9F4A7D43A7}"/>
              </a:ext>
            </a:extLst>
          </p:cNvPr>
          <p:cNvSpPr/>
          <p:nvPr/>
        </p:nvSpPr>
        <p:spPr>
          <a:xfrm>
            <a:off x="2324402" y="1342232"/>
            <a:ext cx="4173586" cy="1467961"/>
          </a:xfrm>
          <a:prstGeom prst="wedgeEllipseCallout">
            <a:avLst>
              <a:gd name="adj1" fmla="val -34543"/>
              <a:gd name="adj2" fmla="val 807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chemeClr val="accent1"/>
                </a:solidFill>
              </a:rPr>
              <a:t>Vous avez </a:t>
            </a:r>
            <a:r>
              <a:rPr lang="fr-FR" sz="2200" b="1" dirty="0">
                <a:solidFill>
                  <a:schemeClr val="accent1"/>
                </a:solidFill>
              </a:rPr>
              <a:t>des questions </a:t>
            </a:r>
            <a:r>
              <a:rPr lang="fr-FR" sz="2200" dirty="0">
                <a:solidFill>
                  <a:schemeClr val="accent1"/>
                </a:solidFill>
              </a:rPr>
              <a:t>concernant une situation de handicap ?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02482CC0-57A0-4342-83DE-8B142208883A}"/>
              </a:ext>
            </a:extLst>
          </p:cNvPr>
          <p:cNvSpPr/>
          <p:nvPr/>
        </p:nvSpPr>
        <p:spPr>
          <a:xfrm>
            <a:off x="6736080" y="1489738"/>
            <a:ext cx="3498550" cy="1467961"/>
          </a:xfrm>
          <a:prstGeom prst="wedgeEllipseCallout">
            <a:avLst>
              <a:gd name="adj1" fmla="val 52904"/>
              <a:gd name="adj2" fmla="val 681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chemeClr val="accent1"/>
                </a:solidFill>
              </a:rPr>
              <a:t>Vous souhaitez faire </a:t>
            </a:r>
            <a:r>
              <a:rPr lang="fr-FR" sz="2200" b="1" dirty="0">
                <a:solidFill>
                  <a:schemeClr val="accent1"/>
                </a:solidFill>
              </a:rPr>
              <a:t>des démarches </a:t>
            </a:r>
            <a:r>
              <a:rPr lang="fr-FR" sz="2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ED1A82C-175D-4C8F-8025-0CFD40F01A0E}"/>
              </a:ext>
            </a:extLst>
          </p:cNvPr>
          <p:cNvSpPr/>
          <p:nvPr/>
        </p:nvSpPr>
        <p:spPr>
          <a:xfrm>
            <a:off x="3499204" y="5533544"/>
            <a:ext cx="6096000" cy="81265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accent1"/>
                </a:solidFill>
              </a:rPr>
              <a:t>Pour les contacter :</a:t>
            </a:r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deve-etudiants-relais-handicap@univ-amu.fr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04FA518-0CCD-43E6-82D4-CA18AAD4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71" y="4097554"/>
            <a:ext cx="4156122" cy="10695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A0BBF01-0346-446D-B59D-147D692D72C8}"/>
              </a:ext>
            </a:extLst>
          </p:cNvPr>
          <p:cNvSpPr txBox="1"/>
          <p:nvPr/>
        </p:nvSpPr>
        <p:spPr bwMode="auto">
          <a:xfrm rot="10800000" flipV="1">
            <a:off x="2665913" y="3401237"/>
            <a:ext cx="5025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2400" dirty="0"/>
              <a:t>Ils sont là pour </a:t>
            </a:r>
            <a:r>
              <a:rPr lang="fr-FR" sz="2400" b="1" dirty="0"/>
              <a:t>vous accompagner </a:t>
            </a:r>
            <a:r>
              <a:rPr lang="fr-FR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976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8B0F5B-2FE8-47B8-B3CC-EA9045FE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939" y="1137920"/>
            <a:ext cx="8683941" cy="554863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614197-95E0-4A92-B436-EBED6070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705" y="699295"/>
            <a:ext cx="8229600" cy="642937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Welcomers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16861A-7A2A-4C94-A5B0-3788F540C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Une force pour le territoire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DB4B41-DBC8-45C8-88DA-ECF5FF6E2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0A5A09A-DD34-41DA-897E-7C9F4A7D43A7}"/>
              </a:ext>
            </a:extLst>
          </p:cNvPr>
          <p:cNvSpPr/>
          <p:nvPr/>
        </p:nvSpPr>
        <p:spPr>
          <a:xfrm>
            <a:off x="2261308" y="1265828"/>
            <a:ext cx="4741201" cy="1692599"/>
          </a:xfrm>
          <a:prstGeom prst="wedgeEllipseCallout">
            <a:avLst>
              <a:gd name="adj1" fmla="val -37424"/>
              <a:gd name="adj2" fmla="val 831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accent1"/>
                </a:solidFill>
              </a:rPr>
              <a:t>Vous avez…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du mal à vous orienter 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un tas de questions 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ED1A82C-175D-4C8F-8025-0CFD40F01A0E}"/>
              </a:ext>
            </a:extLst>
          </p:cNvPr>
          <p:cNvSpPr/>
          <p:nvPr/>
        </p:nvSpPr>
        <p:spPr>
          <a:xfrm>
            <a:off x="2857683" y="4281568"/>
            <a:ext cx="7739196" cy="24049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200" b="1" dirty="0">
              <a:solidFill>
                <a:schemeClr val="bg1"/>
              </a:solidFill>
            </a:endParaRPr>
          </a:p>
          <a:p>
            <a:endParaRPr lang="fr-FR" sz="8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accent1"/>
                </a:solidFill>
              </a:rPr>
              <a:t>Des étudiants à votre écoute qui vous aident à mieux appréhender votre première année à l’université !</a:t>
            </a:r>
          </a:p>
          <a:p>
            <a:endParaRPr lang="fr-FR" sz="2000" dirty="0"/>
          </a:p>
          <a:p>
            <a:r>
              <a:rPr lang="fr-FR" sz="2400" b="1" dirty="0">
                <a:solidFill>
                  <a:schemeClr val="tx1"/>
                </a:solidFill>
              </a:rPr>
              <a:t>Où les rencontrer ?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Ils vous accueillent dans les Bureaux de la Vie Etudiante </a:t>
            </a:r>
          </a:p>
          <a:p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0BBF01-0346-446D-B59D-147D692D72C8}"/>
              </a:ext>
            </a:extLst>
          </p:cNvPr>
          <p:cNvSpPr txBox="1"/>
          <p:nvPr/>
        </p:nvSpPr>
        <p:spPr bwMode="auto">
          <a:xfrm rot="10800000" flipV="1">
            <a:off x="2539866" y="3714909"/>
            <a:ext cx="5820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2400" dirty="0"/>
              <a:t>Les </a:t>
            </a:r>
            <a:r>
              <a:rPr lang="fr-FR" sz="2400" b="1" dirty="0" err="1"/>
              <a:t>Welcomers</a:t>
            </a:r>
            <a:r>
              <a:rPr lang="fr-FR" sz="2400" dirty="0"/>
              <a:t> sont là pour </a:t>
            </a:r>
            <a:r>
              <a:rPr lang="fr-FR" sz="2400" b="1" dirty="0"/>
              <a:t>vous aider </a:t>
            </a:r>
            <a:r>
              <a:rPr lang="fr-FR" sz="2400" dirty="0"/>
              <a:t>!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F2F75D-C227-4675-80F9-802E2531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984" y="488156"/>
            <a:ext cx="3243006" cy="32430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3E6EC0-7EAA-4CEB-8D50-509AA14C661B}"/>
              </a:ext>
            </a:extLst>
          </p:cNvPr>
          <p:cNvSpPr txBox="1"/>
          <p:nvPr/>
        </p:nvSpPr>
        <p:spPr bwMode="auto">
          <a:xfrm>
            <a:off x="8067040" y="814120"/>
            <a:ext cx="9245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Scolarité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B4F961-613B-4E26-A39B-B615682128FE}"/>
              </a:ext>
            </a:extLst>
          </p:cNvPr>
          <p:cNvSpPr txBox="1"/>
          <p:nvPr/>
        </p:nvSpPr>
        <p:spPr bwMode="auto">
          <a:xfrm>
            <a:off x="8621178" y="1211743"/>
            <a:ext cx="7666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SIUMPPS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48A1F6-CAAC-4670-B78F-C700E176F09D}"/>
              </a:ext>
            </a:extLst>
          </p:cNvPr>
          <p:cNvSpPr txBox="1"/>
          <p:nvPr/>
        </p:nvSpPr>
        <p:spPr bwMode="auto">
          <a:xfrm>
            <a:off x="8067040" y="1572702"/>
            <a:ext cx="6807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SUIO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10080D-6833-4EF8-A3C8-120C126EF975}"/>
              </a:ext>
            </a:extLst>
          </p:cNvPr>
          <p:cNvSpPr txBox="1"/>
          <p:nvPr/>
        </p:nvSpPr>
        <p:spPr bwMode="auto">
          <a:xfrm>
            <a:off x="8839200" y="1914284"/>
            <a:ext cx="3708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SCD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FE088ED-5CFC-47EF-9EED-77421C1502B8}"/>
              </a:ext>
            </a:extLst>
          </p:cNvPr>
          <p:cNvSpPr txBox="1"/>
          <p:nvPr/>
        </p:nvSpPr>
        <p:spPr bwMode="auto">
          <a:xfrm>
            <a:off x="8360410" y="2326598"/>
            <a:ext cx="6807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DRI</a:t>
            </a:r>
          </a:p>
        </p:txBody>
      </p:sp>
    </p:spTree>
    <p:extLst>
      <p:ext uri="{BB962C8B-B14F-4D97-AF65-F5344CB8AC3E}">
        <p14:creationId xmlns:p14="http://schemas.microsoft.com/office/powerpoint/2010/main" val="246338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A52454-5CA7-4606-B6D4-560F68216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Pôle Vie Etudiante de la DEVE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636149-854C-4E0C-B1C2-F1440D58A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07555-CBA5-0047-88BE-4AF3BB82ECE4}" type="slidenum">
              <a:rPr lang="fr-FR" smtClean="0"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D2CE7FA-4644-42AB-903D-579D3F83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8" y="701678"/>
            <a:ext cx="10972800" cy="642937"/>
          </a:xfrm>
        </p:spPr>
        <p:txBody>
          <a:bodyPr/>
          <a:lstStyle/>
          <a:p>
            <a:r>
              <a:rPr lang="fr-FR" dirty="0"/>
              <a:t>Le dispositif « sport &amp; handicap »</a:t>
            </a: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E6468597-D7A1-4B2D-9C8D-5DEDE3034E42}"/>
              </a:ext>
            </a:extLst>
          </p:cNvPr>
          <p:cNvSpPr txBox="1">
            <a:spLocks/>
          </p:cNvSpPr>
          <p:nvPr/>
        </p:nvSpPr>
        <p:spPr>
          <a:xfrm>
            <a:off x="1312055" y="1670717"/>
            <a:ext cx="4992491" cy="4810294"/>
          </a:xfrm>
          <a:prstGeom prst="rect">
            <a:avLst/>
          </a:prstGeom>
        </p:spPr>
        <p:txBody>
          <a:bodyPr/>
          <a:lstStyle>
            <a:lvl1pPr marL="0" indent="0" algn="l" defTabSz="609585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1pPr>
            <a:lvl2pPr marL="1219170" indent="-609585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00000"/>
              <a:buFont typeface="Wingdings"/>
              <a:buChar char="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2pPr>
            <a:lvl3pPr marL="1600160" indent="-380990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30000"/>
              <a:buFont typeface="Arial"/>
              <a:buChar char="•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3pPr>
            <a:lvl4pPr marL="2133547" indent="-304792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4pPr>
            <a:lvl5pPr marL="2743131" indent="-304792" algn="l" defTabSz="609585">
              <a:spcBef>
                <a:spcPts val="0"/>
              </a:spcBef>
              <a:spcAft>
                <a:spcPts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867">
                <a:solidFill>
                  <a:schemeClr val="tx1"/>
                </a:solidFill>
                <a:latin typeface="Arial"/>
                <a:ea typeface="ＭＳ Ｐゴシック"/>
                <a:cs typeface="Arial"/>
              </a:defRPr>
            </a:lvl5pPr>
            <a:lvl6pPr marL="3352716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kern="0" dirty="0"/>
              <a:t>Ce dispositif permet aux étudiants en situation de handicap de : </a:t>
            </a:r>
          </a:p>
          <a:p>
            <a:endParaRPr lang="fr-FR" sz="20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0" dirty="0"/>
              <a:t>pratiquer une activité physique adaptée (sur les créneaux du SUAPS) quel que soit le type de handicap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0" dirty="0"/>
              <a:t>en bénéficiant des conseils d'un étudiant de la filière APAS (Activité Physique Adaptée et Santé) de la Faculté des Sciences du Sport.</a:t>
            </a:r>
          </a:p>
          <a:p>
            <a:pPr algn="just"/>
            <a:endParaRPr lang="fr-FR" sz="2000" kern="0" dirty="0"/>
          </a:p>
          <a:p>
            <a:pPr algn="just"/>
            <a:r>
              <a:rPr lang="fr-FR" sz="2000" kern="0" dirty="0">
                <a:solidFill>
                  <a:srgbClr val="0070C0"/>
                </a:solidFill>
              </a:rPr>
              <a:t>Plus d’info : </a:t>
            </a:r>
          </a:p>
          <a:p>
            <a:pPr algn="just"/>
            <a:r>
              <a:rPr lang="fr-FR" sz="2000" kern="0" dirty="0">
                <a:solidFill>
                  <a:srgbClr val="0070C0"/>
                </a:solidFill>
              </a:rPr>
              <a:t>https://www.univ-amu.fr/fr/public/dispositif-sport-et-handicap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3A7475-3972-4AC4-A1C6-D5F9F7FB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463" y="1231906"/>
            <a:ext cx="3559599" cy="48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625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16-9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  <a:ln>
          <a:noFill/>
        </a:ln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560</Words>
  <Application>Microsoft Office PowerPoint</Application>
  <PresentationFormat>Grand écran</PresentationFormat>
  <Paragraphs>89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Lucida Grande</vt:lpstr>
      <vt:lpstr>Verdana</vt:lpstr>
      <vt:lpstr>Wingdings</vt:lpstr>
      <vt:lpstr>Modele_16-9_PPT_AMU_2017</vt:lpstr>
      <vt:lpstr>Le Pôle Vie Etudiante  de la DEVE</vt:lpstr>
      <vt:lpstr>Le BVE</vt:lpstr>
      <vt:lpstr>La Mission Handicap</vt:lpstr>
      <vt:lpstr>Bonus Engagement étudiant</vt:lpstr>
      <vt:lpstr>Les Etudiants Relais Handicap</vt:lpstr>
      <vt:lpstr>Les Welcomers</vt:lpstr>
      <vt:lpstr>Le dispositif « sport &amp; handicap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MARTINI Celine</dc:creator>
  <cp:lastModifiedBy>BLAYE Magali</cp:lastModifiedBy>
  <cp:revision>131</cp:revision>
  <dcterms:created xsi:type="dcterms:W3CDTF">2021-04-22T07:21:01Z</dcterms:created>
  <dcterms:modified xsi:type="dcterms:W3CDTF">2022-08-29T12:11:25Z</dcterms:modified>
</cp:coreProperties>
</file>