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7" r:id="rId2"/>
  </p:sldMasterIdLst>
  <p:notesMasterIdLst>
    <p:notesMasterId r:id="rId26"/>
  </p:notesMasterIdLst>
  <p:handoutMasterIdLst>
    <p:handoutMasterId r:id="rId27"/>
  </p:handoutMasterIdLst>
  <p:sldIdLst>
    <p:sldId id="266" r:id="rId3"/>
    <p:sldId id="267" r:id="rId4"/>
    <p:sldId id="277" r:id="rId5"/>
    <p:sldId id="260" r:id="rId6"/>
    <p:sldId id="269" r:id="rId7"/>
    <p:sldId id="270" r:id="rId8"/>
    <p:sldId id="272" r:id="rId9"/>
    <p:sldId id="273" r:id="rId10"/>
    <p:sldId id="280" r:id="rId11"/>
    <p:sldId id="279" r:id="rId12"/>
    <p:sldId id="276" r:id="rId13"/>
    <p:sldId id="278" r:id="rId14"/>
    <p:sldId id="282" r:id="rId15"/>
    <p:sldId id="256" r:id="rId16"/>
    <p:sldId id="284" r:id="rId17"/>
    <p:sldId id="292" r:id="rId18"/>
    <p:sldId id="286" r:id="rId19"/>
    <p:sldId id="293" r:id="rId20"/>
    <p:sldId id="263" r:id="rId21"/>
    <p:sldId id="294" r:id="rId22"/>
    <p:sldId id="289" r:id="rId23"/>
    <p:sldId id="295" r:id="rId24"/>
    <p:sldId id="29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S Sophie" initials="PS" lastIdx="9" clrIdx="0">
    <p:extLst>
      <p:ext uri="{19B8F6BF-5375-455C-9EA6-DF929625EA0E}">
        <p15:presenceInfo xmlns:p15="http://schemas.microsoft.com/office/powerpoint/2012/main" userId="S-1-5-21-291734064-2630457852-3515383531-492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93D8"/>
    <a:srgbClr val="FF7900"/>
    <a:srgbClr val="4B4B4B"/>
    <a:srgbClr val="1460AA"/>
    <a:srgbClr val="FFFFFF"/>
    <a:srgbClr val="1F63DE"/>
    <a:srgbClr val="000000"/>
    <a:srgbClr val="FFFF85"/>
    <a:srgbClr val="FC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6860"/>
  </p:normalViewPr>
  <p:slideViewPr>
    <p:cSldViewPr snapToObjects="1" showGuides="1">
      <p:cViewPr varScale="1">
        <p:scale>
          <a:sx n="110" d="100"/>
          <a:sy n="110" d="100"/>
        </p:scale>
        <p:origin x="306" y="96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4264" y="17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2T12:01:43.300" idx="1">
    <p:pos x="10" y="10"/>
    <p:text>revenir sur  le comment les étudiants reçoivent leur identifiants et mot de passe AMU: lié à l'IA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2T12:03:30.105" idx="2">
    <p:pos x="10" y="10"/>
    <p:text>En L1, rien par défaut sur cette page Explications pour mettre en favori et rechercher des plateformes..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2T16:08:43.453" idx="5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2T15:50:53.165" idx="3">
    <p:pos x="10" y="10"/>
    <p:text>ici rajouter que lorsque l'on se connecte pour la première fois il faut accepter la charte RGPD de protection des données personnelles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2T15:51:40.735" idx="4">
    <p:pos x="10" y="10"/>
    <p:text>trouver un truc sympa pour les responsabiliser face à l'usage de la plateforme!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75AEA32-F7B5-AD41-8AA0-E695D4D96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D0BC8D-C2F0-2F42-9931-79B9F16E6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EC408-619D-CC46-9157-9109628484F7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CFFD5A-2F2F-2342-96D1-551E874EB5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4A3044-532C-EC46-A2CC-5BF11A73C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D2CF-6869-5C41-87BA-A8904F4E0A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3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6831-BC1C-3847-9503-D875D612647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5E58F-6956-194F-9585-512926F67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46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92A72-5C96-1643-B1FD-0CFCEF8FDC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60798"/>
            <a:ext cx="5113089" cy="23876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>
              <a:defRPr sz="6000" baseline="0">
                <a:latin typeface="ABC Whyte" panose="020B0004040202060203" pitchFamily="34" charset="77"/>
              </a:defRPr>
            </a:lvl1pPr>
          </a:lstStyle>
          <a:p>
            <a:r>
              <a:rPr lang="fr-FR" dirty="0"/>
              <a:t>Modifiez le </a:t>
            </a:r>
            <a:br>
              <a:rPr lang="fr-FR" dirty="0"/>
            </a:br>
            <a:r>
              <a:rPr lang="fr-FR" dirty="0"/>
              <a:t>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6D4A5A-FF19-DE4B-967E-46AC157A1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2948398"/>
            <a:ext cx="5113089" cy="1655762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B5A9842-C4AD-3144-9C33-477071168B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33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17332-97D7-054C-B36D-56B0362D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A664C3-93CB-7C42-842F-5946BCCFB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25E0A-1754-EC49-94BE-83F0C0E9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0D6830-3394-6C4A-A9D4-B7B2BE9C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92B9D-D987-F443-B264-F2E17FAA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2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7D8945-A194-F14C-BF82-FB35E8859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800EE0-5B6B-0C40-A3C6-5FD70E338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0A2D2-D89C-0649-8B77-482CEB27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53DC7-F0AF-104C-B8E3-4FDEEC6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F73E9C-1381-114E-B6C4-2E9350B6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51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1BD80-9A37-A540-AC24-84308342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70AA14-9E98-3A47-8ADE-A04D8E98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16E0EA-6C01-2D49-BD5D-D5C846B4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ACB49E-F5C7-994B-8E00-33934EED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2EC93F22-B731-9B4D-9883-A3E95EB917A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99275" y="2066925"/>
            <a:ext cx="4454525" cy="403701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66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6DFE6-E5DB-DC47-9C27-A7F0A33D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880168-804D-A94B-B637-940B8FA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0FC413-9E36-204A-8F06-DBC89E65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5018F5-2969-FB49-B5D4-8F9A4A67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08D9BE7-DA45-D348-B49D-22B06531E3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255838"/>
            <a:ext cx="10515600" cy="27908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69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52BEE6-BBC7-4FD9-8CFD-7C37862C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24875C-4333-4ACE-AC5D-2BBAEFACD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154141-1A6A-4AFD-AF3C-447239CF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04BB-FC44-43C8-90A6-EB2FC341074D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9E3FC-A491-4E61-A945-5F9FA710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A4D8F-3178-49CE-B46D-9D9B821D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11F1-943D-43B8-9E44-536B63816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54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77628-F62C-1B43-A238-1D6B6335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AC267F-1270-F14A-A999-10B73592D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E8B6C-02E9-1F41-88F2-2DDA7DBA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BCEB97-7B56-6940-94ED-6B693A0C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6988F-C24D-C341-A504-E3B7745C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65308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3F74E-AE2E-1B49-A426-AAECCBE6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3D3FE-B2D2-654E-B387-D2B8F4607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A72D31-6295-BB48-8A97-5836BA58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D9C4C-FA7E-A148-AC97-C3ECD2E0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B7C38-C791-C34C-ADCD-88CE5C8D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673476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A3AF9-9BC0-8949-85D3-FD06377C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7CDBD4-AEB8-8A49-9953-B5874BA2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B7B69-3A64-FE46-A85D-76410262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70AA3-C1F3-9C46-8AAD-01708823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431A-A3BC-1A4D-8662-F91C03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152929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E7A61-B4A0-2147-98C9-BE5D1B7D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8E662-BBC4-4341-A341-560E5596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363838-9BB0-EB48-8146-36E06764C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872291-0B44-684D-BC07-FEFF13E8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6ABC7E-DF9D-3D44-8654-805F84372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78C8F0-3037-7C48-83AD-EB7AADDA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275627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5FD17-D002-B74E-82BD-5F85D922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701DDF-0EFB-1647-9236-8B4026D0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78C1D8-C1CA-C14B-A6DC-6E9FD3E0F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7440AF-8D10-5F4D-BDAD-7E6C84469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DA23E2-63EF-4549-ADFF-8BCB2D7D8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77C156-2C00-F34A-91D6-841DB387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1C27D-239A-024F-8F8B-DA3A9304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18FAD6-E11B-6342-A177-3EC9FA02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13822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257EDA3-E57C-3E43-8670-230055E6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38" y="1939925"/>
            <a:ext cx="51850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6">
            <a:extLst>
              <a:ext uri="{FF2B5EF4-FFF2-40B4-BE49-F238E27FC236}">
                <a16:creationId xmlns:a16="http://schemas.microsoft.com/office/drawing/2014/main" id="{04BD3DD3-1C71-724C-BB5C-A3ECC38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39" y="549275"/>
            <a:ext cx="51850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868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65D5BA-8285-C04F-A559-39BF6E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3208BE-CCC4-0C47-B2C1-255C644E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EA4FD4-D7D3-A440-8750-6FFBCF65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C15B00-8888-4746-B767-A2B59629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1660068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551D83-2433-E948-A098-2B7B564E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4F2EDE-C1DE-2A4B-998A-B58BFD01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7EDA3C-B234-D148-9584-C25F8028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76238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A8AC8-E78D-C84F-B28A-1E5A0F65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30724-583B-BA41-AB30-2A7C097E5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C36B8C-EFDA-3745-8DCA-DCAEBD1B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DA888F-578A-E94E-BCC6-A5062E14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251DD9-2A95-194D-86E6-55DCEEF9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9B084-A9FF-8C42-A201-61FDC2C1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05490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AF48E-A01B-F942-8795-79711C2F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24D465-E171-B64E-8317-ED8BFD785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276DB7-7165-2A41-A3F3-07A78813B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F62822-7475-A24B-90CA-B47EEF1D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E3B7AD-E89B-4645-9B38-ED8A94B0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2D0FF8-2612-274D-82D1-1887C715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412083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DA0A-9861-1A43-85D3-7448D6EB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97D28-B697-3843-8BC3-7101B6874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B437EE-B47D-0A42-A469-606D09D0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E147F-4FF0-DC44-B998-D73DE06F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1D3D92-96CB-9A47-95AD-AC626D83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3146017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20C619-D0CD-824F-B9B1-8F28B06C59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D5CF38-83F5-454C-8808-746F8DFB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7593F4-2505-B94B-A9F0-EDAAF98D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3A346-9E11-264D-BFF6-974D6AEF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60192-152A-0449-AB5A-497BE4BE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265661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E3BC2-49B0-AD4F-8E3B-5BE19A8A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74C8FD-AC9D-CD46-9B66-817D6D6A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B1D11-76E2-6545-92C9-EA0CAFC8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32035-BC9E-F141-9587-35BCCCC0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1E5A5D-11A9-2147-ACAF-6F23D49E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36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6B954-3363-4646-917D-0D1C147A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A18FA-B8B8-234B-BF10-04A842D4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97F77-4B1E-FD4A-B6B2-3412EA90B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AC7BCA-7C83-1747-B2B3-30A08F10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F696E4-6855-E343-8BF4-19732DBE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9507DD-3725-1B4D-97E4-1397C04A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2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6B804-E928-9D4F-A337-67181E5F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79BFEC-4834-334F-851F-76337E39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FCDCFF-C93B-6444-82F5-950ED2BD3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8A7D37-5825-FF49-9662-4DE8750FA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C5F8FB-8B3D-6045-ABA0-0F25A1ECE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0108710-15AD-7D46-ADAC-A78DE940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803BDF0-25B4-2546-B76A-27207280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A4E9F4-C615-BF4A-8710-7EB63F4E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05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9CDE6-4D1D-0F4E-9B04-F7E9BC78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9DBBFD-19D9-9F41-8677-0C732D6C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00888D-2AC3-D04B-A3D1-802DA5F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E429F6-3B83-2243-97CB-0C4A6EA1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0FA628-8508-1045-B9AB-E2C4900D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7A8FAE-5205-B44A-A5A6-BA6D0E13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8268A3-A2EB-DE4B-99EF-D377C5E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2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B8FD7-6D07-9A49-98CE-DF905386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70E921-6317-0F4D-AEF8-AE4F831A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2EFE6A-2943-B544-A44B-34FCAFE0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20641E-A0D4-7E41-B6BE-F290D129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325BE-5222-E54B-AF18-935B2D30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1AF2DF-914B-834B-A95A-9B2A1A3C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1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F0560-2A15-354B-95EB-8A8BAE47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2FA5FBB-69CF-4542-A555-A06425D0C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392A6D-158E-2B48-B26A-24EA5C2F7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3FC595-43A4-1544-A07C-4EAE574A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6F6A4B-044A-1840-B58D-4D52DAE38198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75A00E-80D2-6244-9E20-09A749B2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0C70D0-7622-4746-A5DF-6AA70F34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E9B3A-4E02-5644-B261-96D60E75BD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5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FDA7D2-1626-C44B-8431-3311C800F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39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D82E29DA-C306-534C-94EE-E67DC0A7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919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BC Whyte" panose="020B000404020206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BC Whyte" panose="020B000404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BC Whyte" panose="020B000404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BC Whyte" panose="020B000404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BC Whyte" panose="020B000404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BC Whyte" panose="020B000404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482524-8B53-E049-8E7E-5731DCC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D70C58-AA6B-0F4F-8E13-A72DCC92F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A2106-2792-144F-9355-8278E0F15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CCA4-61F8-FE43-880D-4A8C719D36AF}" type="datetimeFigureOut">
              <a:rPr lang="fr-IT" smtClean="0"/>
              <a:t>10/15/2024</a:t>
            </a:fld>
            <a:endParaRPr lang="fr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CC9CE2-ECD3-584D-A368-5305EC2E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3F91B-0B35-7B4C-919A-4F5BE5D18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9D23-3EE6-8949-AF7D-ECFD2451A63E}" type="slidenum">
              <a:rPr lang="fr-IT" smtClean="0"/>
              <a:t>‹N°›</a:t>
            </a:fld>
            <a:endParaRPr lang="fr-IT"/>
          </a:p>
        </p:txBody>
      </p:sp>
    </p:spTree>
    <p:extLst>
      <p:ext uri="{BB962C8B-B14F-4D97-AF65-F5344CB8AC3E}">
        <p14:creationId xmlns:p14="http://schemas.microsoft.com/office/powerpoint/2010/main" val="11389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view.genially.com/66d81c493009eff1daf794f0" TargetMode="External"/><Relationship Id="rId5" Type="http://schemas.openxmlformats.org/officeDocument/2006/relationships/hyperlink" Target="https://ametice.univ-amu.fr/course/view.php?id=126289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ew.genially.com/66d81c493009eff1daf794f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3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8BEE3D-6B8D-414C-869B-C5EFA733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7000"/>
            <a:ext cx="12360000" cy="82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95A748-1125-2999-6FD0-190A5D47ABA5}"/>
              </a:ext>
            </a:extLst>
          </p:cNvPr>
          <p:cNvSpPr/>
          <p:nvPr/>
        </p:nvSpPr>
        <p:spPr>
          <a:xfrm>
            <a:off x="0" y="0"/>
            <a:ext cx="6096000" cy="112500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9671AE1D-EFBC-9B9A-3C27-6B7F06E2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0933" y="4509001"/>
            <a:ext cx="4891067" cy="2348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6E48BE2-10AA-FAAA-E9CD-FC5B79ACB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00" y="81808"/>
            <a:ext cx="4968000" cy="1691192"/>
          </a:xfrm>
          <a:noFill/>
        </p:spPr>
        <p:txBody>
          <a:bodyPr anchor="t">
            <a:noAutofit/>
          </a:bodyPr>
          <a:lstStyle/>
          <a:p>
            <a:pPr algn="l"/>
            <a:r>
              <a:rPr lang="fr-FR" b="1" dirty="0">
                <a:solidFill>
                  <a:srgbClr val="FFFFFF"/>
                </a:solidFill>
                <a:latin typeface="AMU Monument Grotesk" panose="020B0504040202060203" pitchFamily="34" charset="77"/>
              </a:rPr>
              <a:t>FDSP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CF79B-C8AC-6FD3-E39F-9840865EE3CE}"/>
              </a:ext>
            </a:extLst>
          </p:cNvPr>
          <p:cNvSpPr/>
          <p:nvPr/>
        </p:nvSpPr>
        <p:spPr>
          <a:xfrm>
            <a:off x="0" y="1061556"/>
            <a:ext cx="4944000" cy="2787662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1F95DC-853C-2F48-A7C8-FBA1AB5D8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13" y="1492567"/>
            <a:ext cx="3861525" cy="1576434"/>
          </a:xfrm>
          <a:noFill/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fr-FR" sz="4000" dirty="0">
                <a:solidFill>
                  <a:srgbClr val="FFFFFF"/>
                </a:solidFill>
                <a:latin typeface="AMU Monument Grotesk" panose="020B0504040202060203" pitchFamily="34" charset="77"/>
              </a:rPr>
              <a:t>Faculté</a:t>
            </a:r>
          </a:p>
          <a:p>
            <a:pPr>
              <a:lnSpc>
                <a:spcPts val="3000"/>
              </a:lnSpc>
            </a:pPr>
            <a:r>
              <a:rPr lang="fr-FR" sz="4000" dirty="0">
                <a:solidFill>
                  <a:srgbClr val="FFFFFF"/>
                </a:solidFill>
                <a:latin typeface="AMU Monument Grotesk" panose="020B0504040202060203" pitchFamily="34" charset="77"/>
              </a:rPr>
              <a:t>Droit</a:t>
            </a:r>
          </a:p>
          <a:p>
            <a:pPr>
              <a:lnSpc>
                <a:spcPts val="3000"/>
              </a:lnSpc>
            </a:pPr>
            <a:r>
              <a:rPr lang="fr-FR" sz="4000" dirty="0">
                <a:solidFill>
                  <a:srgbClr val="FFFFFF"/>
                </a:solidFill>
                <a:latin typeface="AMU Monument Grotesk" panose="020B0504040202060203" pitchFamily="34" charset="77"/>
              </a:rPr>
              <a:t>Science</a:t>
            </a:r>
          </a:p>
          <a:p>
            <a:pPr>
              <a:lnSpc>
                <a:spcPts val="3000"/>
              </a:lnSpc>
            </a:pPr>
            <a:r>
              <a:rPr lang="fr-FR" sz="4000" dirty="0">
                <a:solidFill>
                  <a:srgbClr val="FFFFFF"/>
                </a:solidFill>
                <a:latin typeface="AMU Monument Grotesk" panose="020B0504040202060203" pitchFamily="34" charset="77"/>
              </a:rPr>
              <a:t>Politique</a:t>
            </a:r>
          </a:p>
        </p:txBody>
      </p:sp>
    </p:spTree>
    <p:extLst>
      <p:ext uri="{BB962C8B-B14F-4D97-AF65-F5344CB8AC3E}">
        <p14:creationId xmlns:p14="http://schemas.microsoft.com/office/powerpoint/2010/main" val="68612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CDDA0DE-6A59-431C-9B6D-26F7032AB5CA}"/>
              </a:ext>
            </a:extLst>
          </p:cNvPr>
          <p:cNvSpPr txBox="1"/>
          <p:nvPr/>
        </p:nvSpPr>
        <p:spPr>
          <a:xfrm>
            <a:off x="696000" y="2989870"/>
            <a:ext cx="11090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MU Monument Grotesk"/>
              </a:rPr>
              <a:t>A</a:t>
            </a:r>
            <a:r>
              <a:rPr lang="fr-FR" sz="3200" dirty="0">
                <a:latin typeface="AMU Monument Grotesk"/>
              </a:rPr>
              <a:t>ix </a:t>
            </a:r>
            <a:r>
              <a:rPr lang="fr-FR" sz="3200" b="1" dirty="0">
                <a:latin typeface="AMU Monument Grotesk"/>
              </a:rPr>
              <a:t>M</a:t>
            </a:r>
            <a:r>
              <a:rPr lang="fr-FR" sz="3200" dirty="0">
                <a:latin typeface="AMU Monument Grotesk"/>
              </a:rPr>
              <a:t>arseille </a:t>
            </a:r>
            <a:r>
              <a:rPr lang="fr-FR" sz="3200" b="1" dirty="0">
                <a:latin typeface="AMU Monument Grotesk"/>
              </a:rPr>
              <a:t>e</a:t>
            </a:r>
            <a:r>
              <a:rPr lang="fr-FR" sz="3200" dirty="0">
                <a:latin typeface="AMU Monument Grotesk"/>
              </a:rPr>
              <a:t>nseignement avec les </a:t>
            </a:r>
            <a:r>
              <a:rPr lang="fr-FR" sz="3200" b="1" dirty="0">
                <a:latin typeface="AMU Monument Grotesk"/>
              </a:rPr>
              <a:t>TICE</a:t>
            </a:r>
          </a:p>
          <a:p>
            <a:endParaRPr lang="fr-FR" sz="2400" dirty="0">
              <a:latin typeface="AMU Monument Grotesk"/>
            </a:endParaRPr>
          </a:p>
          <a:p>
            <a:r>
              <a:rPr lang="fr-FR" sz="2400" b="1" dirty="0">
                <a:latin typeface="AMU Monument Grotesk"/>
              </a:rPr>
              <a:t>TICE</a:t>
            </a:r>
            <a:r>
              <a:rPr lang="fr-FR" sz="2400" dirty="0">
                <a:latin typeface="AMU Monument Grotesk"/>
              </a:rPr>
              <a:t> pour </a:t>
            </a:r>
            <a:r>
              <a:rPr lang="fr-FR" sz="2400" i="1" dirty="0">
                <a:latin typeface="AMU Monument Grotesk"/>
              </a:rPr>
              <a:t>Technologie de l’Information et de la Communication pour l’Enseignement.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F6A1A2-2780-40AF-9C5A-CE6D3BCC0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000" y="1629000"/>
            <a:ext cx="2880000" cy="91569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D04706A-BE3F-4A4B-8CA2-33333DDAD136}"/>
              </a:ext>
            </a:extLst>
          </p:cNvPr>
          <p:cNvSpPr txBox="1"/>
          <p:nvPr/>
        </p:nvSpPr>
        <p:spPr>
          <a:xfrm>
            <a:off x="1884000" y="4844279"/>
            <a:ext cx="842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FF9999"/>
                </a:solidFill>
                <a:latin typeface="AMU Monument Grotesk"/>
              </a:rPr>
              <a:t>PLATEFORME DE COURS EN LIGNE</a:t>
            </a:r>
          </a:p>
        </p:txBody>
      </p:sp>
    </p:spTree>
    <p:extLst>
      <p:ext uri="{BB962C8B-B14F-4D97-AF65-F5344CB8AC3E}">
        <p14:creationId xmlns:p14="http://schemas.microsoft.com/office/powerpoint/2010/main" val="417196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7A29DF-2350-4E2C-8773-B1464F81E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000" y="1012321"/>
            <a:ext cx="5346024" cy="48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53980FA-5A66-4D6B-9553-715E52741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866" y="1252539"/>
            <a:ext cx="10132430" cy="435292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0D2746F-F6C2-433B-9028-92F4B8431FFB}"/>
              </a:ext>
            </a:extLst>
          </p:cNvPr>
          <p:cNvSpPr/>
          <p:nvPr/>
        </p:nvSpPr>
        <p:spPr>
          <a:xfrm>
            <a:off x="1344000" y="4509000"/>
            <a:ext cx="577137" cy="432000"/>
          </a:xfrm>
          <a:custGeom>
            <a:avLst/>
            <a:gdLst>
              <a:gd name="connsiteX0" fmla="*/ 0 w 577137"/>
              <a:gd name="connsiteY0" fmla="*/ 216000 h 432000"/>
              <a:gd name="connsiteX1" fmla="*/ 288569 w 577137"/>
              <a:gd name="connsiteY1" fmla="*/ 0 h 432000"/>
              <a:gd name="connsiteX2" fmla="*/ 577138 w 577137"/>
              <a:gd name="connsiteY2" fmla="*/ 216000 h 432000"/>
              <a:gd name="connsiteX3" fmla="*/ 288569 w 577137"/>
              <a:gd name="connsiteY3" fmla="*/ 432000 h 432000"/>
              <a:gd name="connsiteX4" fmla="*/ 0 w 577137"/>
              <a:gd name="connsiteY4" fmla="*/ 216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137" h="432000" extrusionOk="0">
                <a:moveTo>
                  <a:pt x="0" y="216000"/>
                </a:moveTo>
                <a:cubicBezTo>
                  <a:pt x="-14912" y="69866"/>
                  <a:pt x="148844" y="-19356"/>
                  <a:pt x="288569" y="0"/>
                </a:cubicBezTo>
                <a:cubicBezTo>
                  <a:pt x="459955" y="23447"/>
                  <a:pt x="564989" y="81861"/>
                  <a:pt x="577138" y="216000"/>
                </a:cubicBezTo>
                <a:cubicBezTo>
                  <a:pt x="589920" y="315471"/>
                  <a:pt x="486901" y="424366"/>
                  <a:pt x="288569" y="432000"/>
                </a:cubicBezTo>
                <a:cubicBezTo>
                  <a:pt x="133209" y="423811"/>
                  <a:pt x="-24481" y="354202"/>
                  <a:pt x="0" y="21600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40122923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F259D7E-25DB-46BC-A795-A0EE07F90FCA}"/>
              </a:ext>
            </a:extLst>
          </p:cNvPr>
          <p:cNvSpPr/>
          <p:nvPr/>
        </p:nvSpPr>
        <p:spPr>
          <a:xfrm>
            <a:off x="10920000" y="1504518"/>
            <a:ext cx="522296" cy="504000"/>
          </a:xfrm>
          <a:custGeom>
            <a:avLst/>
            <a:gdLst>
              <a:gd name="connsiteX0" fmla="*/ 0 w 522296"/>
              <a:gd name="connsiteY0" fmla="*/ 252000 h 504000"/>
              <a:gd name="connsiteX1" fmla="*/ 261148 w 522296"/>
              <a:gd name="connsiteY1" fmla="*/ 0 h 504000"/>
              <a:gd name="connsiteX2" fmla="*/ 522296 w 522296"/>
              <a:gd name="connsiteY2" fmla="*/ 252000 h 504000"/>
              <a:gd name="connsiteX3" fmla="*/ 261148 w 522296"/>
              <a:gd name="connsiteY3" fmla="*/ 504000 h 504000"/>
              <a:gd name="connsiteX4" fmla="*/ 0 w 522296"/>
              <a:gd name="connsiteY4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96" h="504000" extrusionOk="0">
                <a:moveTo>
                  <a:pt x="0" y="252000"/>
                </a:moveTo>
                <a:cubicBezTo>
                  <a:pt x="-5235" y="120488"/>
                  <a:pt x="90609" y="-18699"/>
                  <a:pt x="261148" y="0"/>
                </a:cubicBezTo>
                <a:cubicBezTo>
                  <a:pt x="431252" y="17416"/>
                  <a:pt x="547602" y="144083"/>
                  <a:pt x="522296" y="252000"/>
                </a:cubicBezTo>
                <a:cubicBezTo>
                  <a:pt x="526572" y="396706"/>
                  <a:pt x="394017" y="488518"/>
                  <a:pt x="261148" y="504000"/>
                </a:cubicBezTo>
                <a:cubicBezTo>
                  <a:pt x="114024" y="499906"/>
                  <a:pt x="18674" y="372571"/>
                  <a:pt x="0" y="25200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542392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048F85C-1C59-4F31-B402-AC1C73B92B15}"/>
              </a:ext>
            </a:extLst>
          </p:cNvPr>
          <p:cNvSpPr/>
          <p:nvPr/>
        </p:nvSpPr>
        <p:spPr>
          <a:xfrm>
            <a:off x="171916" y="445636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486F1D-04CC-475F-929B-B42EEE149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384" y="1423405"/>
            <a:ext cx="999831" cy="524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30A30-5045-42B7-B3B6-EC194BA7A859}"/>
              </a:ext>
            </a:extLst>
          </p:cNvPr>
          <p:cNvSpPr/>
          <p:nvPr/>
        </p:nvSpPr>
        <p:spPr>
          <a:xfrm>
            <a:off x="1412109" y="3213000"/>
            <a:ext cx="9435891" cy="935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43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4133D8-4401-4C99-96E0-AA6F13493230}"/>
              </a:ext>
            </a:extLst>
          </p:cNvPr>
          <p:cNvSpPr txBox="1"/>
          <p:nvPr/>
        </p:nvSpPr>
        <p:spPr>
          <a:xfrm>
            <a:off x="1283834" y="1341000"/>
            <a:ext cx="10009207" cy="468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Si je veux que tout se passe bien sur </a:t>
            </a:r>
            <a:r>
              <a:rPr lang="fr-FR" sz="2400" b="1" dirty="0" err="1"/>
              <a:t>AmeTICE</a:t>
            </a:r>
            <a:endParaRPr lang="fr-FR" sz="2400" b="1" dirty="0"/>
          </a:p>
          <a:p>
            <a:pPr algn="ctr"/>
            <a:endParaRPr lang="fr-FR" sz="2400" b="1" dirty="0"/>
          </a:p>
          <a:p>
            <a:endParaRPr lang="fr-FR" dirty="0"/>
          </a:p>
          <a:p>
            <a:pPr>
              <a:lnSpc>
                <a:spcPct val="200000"/>
              </a:lnSpc>
            </a:pPr>
            <a:r>
              <a:rPr lang="fr-FR" sz="2400" dirty="0"/>
              <a:t>J’utilise mes </a:t>
            </a:r>
            <a:r>
              <a:rPr lang="fr-FR" sz="2400" b="1" dirty="0"/>
              <a:t>identifiants personnels </a:t>
            </a:r>
            <a:r>
              <a:rPr lang="fr-FR" sz="2400" dirty="0"/>
              <a:t>AMU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J’utilise mon </a:t>
            </a:r>
            <a:r>
              <a:rPr lang="fr-FR" sz="2400" b="1" dirty="0"/>
              <a:t>ordinateur</a:t>
            </a:r>
            <a:r>
              <a:rPr lang="fr-FR" sz="2400" dirty="0"/>
              <a:t> si je dois faire des activités ou évaluation en ligne ou remettre un devoir…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J’utilise en priorité </a:t>
            </a:r>
            <a:r>
              <a:rPr lang="fr-FR" sz="2400" b="1" dirty="0"/>
              <a:t>Mozilla</a:t>
            </a:r>
            <a:r>
              <a:rPr lang="fr-FR" sz="2400" dirty="0"/>
              <a:t> (fraîchement mis à jour)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Je m’assure d’avoir une </a:t>
            </a:r>
            <a:r>
              <a:rPr lang="fr-FR" sz="2400" b="1" dirty="0"/>
              <a:t>bonne connexion internet</a:t>
            </a:r>
            <a:r>
              <a:rPr lang="fr-FR" sz="2400" dirty="0"/>
              <a:t>, donc de la </a:t>
            </a:r>
            <a:r>
              <a:rPr lang="fr-FR" sz="2400" b="1" dirty="0"/>
              <a:t>wifi</a:t>
            </a:r>
            <a:endParaRPr lang="fr-FR" sz="2400" dirty="0"/>
          </a:p>
        </p:txBody>
      </p:sp>
      <p:sp>
        <p:nvSpPr>
          <p:cNvPr id="6" name="Signe Plus 5">
            <a:extLst>
              <a:ext uri="{FF2B5EF4-FFF2-40B4-BE49-F238E27FC236}">
                <a16:creationId xmlns:a16="http://schemas.microsoft.com/office/drawing/2014/main" id="{B56FDFF2-D416-4F66-95AE-3B00E66055AE}"/>
              </a:ext>
            </a:extLst>
          </p:cNvPr>
          <p:cNvSpPr/>
          <p:nvPr/>
        </p:nvSpPr>
        <p:spPr>
          <a:xfrm>
            <a:off x="768000" y="255808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8B343846-FA33-42A6-80BB-E846BA3DAD9C}"/>
              </a:ext>
            </a:extLst>
          </p:cNvPr>
          <p:cNvSpPr/>
          <p:nvPr/>
        </p:nvSpPr>
        <p:spPr>
          <a:xfrm>
            <a:off x="768000" y="335008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81DFF1E5-F766-4422-ADEB-4D8EC2645836}"/>
              </a:ext>
            </a:extLst>
          </p:cNvPr>
          <p:cNvSpPr/>
          <p:nvPr/>
        </p:nvSpPr>
        <p:spPr>
          <a:xfrm>
            <a:off x="768000" y="479008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Plus 8">
            <a:extLst>
              <a:ext uri="{FF2B5EF4-FFF2-40B4-BE49-F238E27FC236}">
                <a16:creationId xmlns:a16="http://schemas.microsoft.com/office/drawing/2014/main" id="{39F7CC6C-9D4A-4495-9BB1-E297653720D7}"/>
              </a:ext>
            </a:extLst>
          </p:cNvPr>
          <p:cNvSpPr/>
          <p:nvPr/>
        </p:nvSpPr>
        <p:spPr>
          <a:xfrm>
            <a:off x="768000" y="551008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769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60E7C-C463-4523-9584-A25D5621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9739"/>
            <a:ext cx="9144000" cy="2387600"/>
          </a:xfrm>
        </p:spPr>
        <p:txBody>
          <a:bodyPr>
            <a:normAutofit/>
          </a:bodyPr>
          <a:lstStyle/>
          <a:p>
            <a:r>
              <a:rPr lang="fr-FR" sz="8800" b="1" dirty="0">
                <a:solidFill>
                  <a:srgbClr val="FF9999"/>
                </a:solidFill>
              </a:rPr>
              <a:t>BCC4</a:t>
            </a:r>
            <a:br>
              <a:rPr lang="fr-FR" sz="8800" b="1" dirty="0">
                <a:solidFill>
                  <a:srgbClr val="FF9999"/>
                </a:solidFill>
              </a:rPr>
            </a:br>
            <a:r>
              <a:rPr lang="fr-FR" sz="2700" b="1" dirty="0">
                <a:solidFill>
                  <a:srgbClr val="FF9999"/>
                </a:solidFill>
              </a:rPr>
              <a:t>(Bloc de connaissances et de compétences)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28009F-306A-4624-B321-9A4859BFF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9177"/>
            <a:ext cx="9144000" cy="1655762"/>
          </a:xfrm>
        </p:spPr>
        <p:txBody>
          <a:bodyPr/>
          <a:lstStyle/>
          <a:p>
            <a:r>
              <a:rPr lang="fr-FR" b="1" dirty="0"/>
              <a:t>Enseignements transversaux :</a:t>
            </a:r>
          </a:p>
          <a:p>
            <a:r>
              <a:rPr lang="fr-FR" dirty="0"/>
              <a:t>Enseignements permettant d’acquérir des compétences applicables dans plusieurs domaines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903A11E-8A0C-42DD-A245-23BB64F43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E895010-AE45-4ECB-8A9B-68E77358CCEC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613708C-E22E-444C-BB9F-E5D788F1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192C2B91-0770-44CD-8C48-6485C6E6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9669317-2057-4529-8EAE-EABC784C8470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15A6430-DD74-4E48-A181-BED55C592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913A36-B8FF-442E-A1AF-AE19A1816EB4}"/>
              </a:ext>
            </a:extLst>
          </p:cNvPr>
          <p:cNvSpPr txBox="1"/>
          <p:nvPr/>
        </p:nvSpPr>
        <p:spPr>
          <a:xfrm>
            <a:off x="1416000" y="2126078"/>
            <a:ext cx="85922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UE Méthodologie et outils pour le travail universitaire (MOTU)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UE Langue étrangère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UE </a:t>
            </a:r>
            <a:r>
              <a:rPr lang="fr-FR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Autoformation en langue française et</a:t>
            </a:r>
            <a:r>
              <a:rPr lang="fr-FR" sz="2400" dirty="0">
                <a:solidFill>
                  <a:srgbClr val="56575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orthographe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UE </a:t>
            </a:r>
            <a:r>
              <a:rPr lang="fr-FR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Outils de recherche documentaire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C Whyte" panose="020B0004040202060203" pitchFamily="34" charset="77"/>
                <a:ea typeface="+mj-ea"/>
                <a:cs typeface="+mj-cs"/>
              </a:rPr>
            </a:br>
            <a:endParaRPr lang="fr-FR" sz="2400" dirty="0"/>
          </a:p>
        </p:txBody>
      </p:sp>
      <p:sp>
        <p:nvSpPr>
          <p:cNvPr id="14" name="Signe Plus 13">
            <a:extLst>
              <a:ext uri="{FF2B5EF4-FFF2-40B4-BE49-F238E27FC236}">
                <a16:creationId xmlns:a16="http://schemas.microsoft.com/office/drawing/2014/main" id="{FC8F2031-017F-4B20-8AB1-B3589D783440}"/>
              </a:ext>
            </a:extLst>
          </p:cNvPr>
          <p:cNvSpPr/>
          <p:nvPr/>
        </p:nvSpPr>
        <p:spPr>
          <a:xfrm>
            <a:off x="879181" y="2151762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igne Plus 14">
            <a:extLst>
              <a:ext uri="{FF2B5EF4-FFF2-40B4-BE49-F238E27FC236}">
                <a16:creationId xmlns:a16="http://schemas.microsoft.com/office/drawing/2014/main" id="{4CCE8843-D88B-4A50-9959-D3C44C2804DA}"/>
              </a:ext>
            </a:extLst>
          </p:cNvPr>
          <p:cNvSpPr/>
          <p:nvPr/>
        </p:nvSpPr>
        <p:spPr>
          <a:xfrm>
            <a:off x="879182" y="2847575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Plus 15">
            <a:extLst>
              <a:ext uri="{FF2B5EF4-FFF2-40B4-BE49-F238E27FC236}">
                <a16:creationId xmlns:a16="http://schemas.microsoft.com/office/drawing/2014/main" id="{EFC36163-ECA5-46C9-BB67-DF157CB8D2E0}"/>
              </a:ext>
            </a:extLst>
          </p:cNvPr>
          <p:cNvSpPr/>
          <p:nvPr/>
        </p:nvSpPr>
        <p:spPr>
          <a:xfrm>
            <a:off x="879182" y="3563698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igne Plus 16">
            <a:extLst>
              <a:ext uri="{FF2B5EF4-FFF2-40B4-BE49-F238E27FC236}">
                <a16:creationId xmlns:a16="http://schemas.microsoft.com/office/drawing/2014/main" id="{168C5E30-0615-4C40-8B6D-002C45608B9D}"/>
              </a:ext>
            </a:extLst>
          </p:cNvPr>
          <p:cNvSpPr/>
          <p:nvPr/>
        </p:nvSpPr>
        <p:spPr>
          <a:xfrm>
            <a:off x="879180" y="4290571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6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4B8C-8CC4-4250-9466-0B2484C5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366" y="198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rgbClr val="FF9999"/>
                </a:solidFill>
              </a:rPr>
              <a:t>Méthodologie et outils pour le travail universitaire (MOTU)</a:t>
            </a:r>
            <a:endParaRPr lang="fr-FR" b="1" dirty="0">
              <a:solidFill>
                <a:srgbClr val="FF9999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C2EE7BC-867F-4A15-B606-060B7433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D7C5BA-C652-4273-9705-6D6B04B64E5B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52B5A9D-264E-4B97-BC4D-3E3C12B62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70A1F-C2B7-469C-A047-7BB4DC46D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8E8CB2-1886-478E-81CC-5459BF295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F59C3C-37F6-4ED0-868D-D9336393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79" y="1070884"/>
            <a:ext cx="11016000" cy="462214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6259AC1D-BC2F-4D6A-8EAC-F7BE587D7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80FA13-8E27-49B6-A1FE-0171FD10431E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765D674-A303-4F0B-B51E-9F92A4375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4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4B8C-8CC4-4250-9466-0B2484C5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366" y="1989000"/>
            <a:ext cx="9144000" cy="2387600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FF9999"/>
                </a:solidFill>
              </a:rPr>
              <a:t>TD de langue étrangère</a:t>
            </a:r>
            <a:endParaRPr lang="fr-FR" b="1" dirty="0">
              <a:solidFill>
                <a:srgbClr val="FF9999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C2EE7BC-867F-4A15-B606-060B7433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D7C5BA-C652-4273-9705-6D6B04B64E5B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52B5A9D-264E-4B97-BC4D-3E3C12B62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AA2498-C687-BC4B-A30B-B6B96995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000" y="588937"/>
            <a:ext cx="9504000" cy="54045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000" b="1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Langues proposées : anglais, allemand, espagnol et italien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Durée : </a:t>
            </a:r>
            <a:r>
              <a:rPr lang="fr-FR" sz="3000" b="1" dirty="0"/>
              <a:t>12h = 8 cours d’1h30</a:t>
            </a:r>
            <a:r>
              <a:rPr lang="fr-FR" sz="3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Inscription pédagogique </a:t>
            </a:r>
            <a:r>
              <a:rPr lang="fr-FR" sz="3000" b="1" dirty="0"/>
              <a:t>sur l’ENT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Début des cours : </a:t>
            </a:r>
            <a:r>
              <a:rPr lang="fr-FR" sz="3000" b="1" dirty="0"/>
              <a:t>30 septembre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000" dirty="0"/>
              <a:t>Evaluation en </a:t>
            </a:r>
            <a:r>
              <a:rPr lang="fr-FR" sz="3000" b="1" dirty="0"/>
              <a:t>contrôle continu intégral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>
                <a:solidFill>
                  <a:prstClr val="black"/>
                </a:solidFill>
                <a:latin typeface="Calibri" panose="020F0502020204030204"/>
              </a:rPr>
              <a:t>Espace langue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lang="fr-FR" sz="3000" b="1" dirty="0"/>
          </a:p>
        </p:txBody>
      </p:sp>
      <p:sp>
        <p:nvSpPr>
          <p:cNvPr id="26" name="Signe Plus 25">
            <a:extLst>
              <a:ext uri="{FF2B5EF4-FFF2-40B4-BE49-F238E27FC236}">
                <a16:creationId xmlns:a16="http://schemas.microsoft.com/office/drawing/2014/main" id="{C8272E80-EF52-41EB-9925-F04C192F8EEC}"/>
              </a:ext>
            </a:extLst>
          </p:cNvPr>
          <p:cNvSpPr/>
          <p:nvPr/>
        </p:nvSpPr>
        <p:spPr>
          <a:xfrm>
            <a:off x="611732" y="1341000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Plus 26">
            <a:extLst>
              <a:ext uri="{FF2B5EF4-FFF2-40B4-BE49-F238E27FC236}">
                <a16:creationId xmlns:a16="http://schemas.microsoft.com/office/drawing/2014/main" id="{FFBA0777-92E5-4474-94EF-DB17E9CD978E}"/>
              </a:ext>
            </a:extLst>
          </p:cNvPr>
          <p:cNvSpPr/>
          <p:nvPr/>
        </p:nvSpPr>
        <p:spPr>
          <a:xfrm>
            <a:off x="611733" y="2096527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Plus 27">
            <a:extLst>
              <a:ext uri="{FF2B5EF4-FFF2-40B4-BE49-F238E27FC236}">
                <a16:creationId xmlns:a16="http://schemas.microsoft.com/office/drawing/2014/main" id="{FA6C77BC-285B-4707-8F09-828592D17999}"/>
              </a:ext>
            </a:extLst>
          </p:cNvPr>
          <p:cNvSpPr/>
          <p:nvPr/>
        </p:nvSpPr>
        <p:spPr>
          <a:xfrm>
            <a:off x="611733" y="2960527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id="{4AFACB3E-BBEB-4E4C-A861-19117E2AB6F9}"/>
              </a:ext>
            </a:extLst>
          </p:cNvPr>
          <p:cNvSpPr/>
          <p:nvPr/>
        </p:nvSpPr>
        <p:spPr>
          <a:xfrm>
            <a:off x="611731" y="3752527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E55FA688-97C7-42E7-B52D-2426461A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8D59A04-51F2-483A-9DFD-CB1EC9FF11B2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F705BBE-E1C2-4688-AF19-F2B44954E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33" name="Signe Plus 32">
            <a:extLst>
              <a:ext uri="{FF2B5EF4-FFF2-40B4-BE49-F238E27FC236}">
                <a16:creationId xmlns:a16="http://schemas.microsoft.com/office/drawing/2014/main" id="{BCD54D7E-5C5C-4846-A4B9-7DE9453D3179}"/>
              </a:ext>
            </a:extLst>
          </p:cNvPr>
          <p:cNvSpPr/>
          <p:nvPr/>
        </p:nvSpPr>
        <p:spPr>
          <a:xfrm>
            <a:off x="617493" y="457902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8B49466-CDA4-4418-A13E-01E8D0DAB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123" y="4712350"/>
            <a:ext cx="1364280" cy="1391475"/>
          </a:xfrm>
          <a:prstGeom prst="rect">
            <a:avLst/>
          </a:prstGeom>
        </p:spPr>
      </p:pic>
      <p:sp>
        <p:nvSpPr>
          <p:cNvPr id="35" name="Signe Plus 34">
            <a:extLst>
              <a:ext uri="{FF2B5EF4-FFF2-40B4-BE49-F238E27FC236}">
                <a16:creationId xmlns:a16="http://schemas.microsoft.com/office/drawing/2014/main" id="{A0C16FBE-7F68-4C1E-BF10-F4493A59CA77}"/>
              </a:ext>
            </a:extLst>
          </p:cNvPr>
          <p:cNvSpPr/>
          <p:nvPr/>
        </p:nvSpPr>
        <p:spPr>
          <a:xfrm>
            <a:off x="624148" y="5408088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8DFCCC-6E1F-4484-BEF6-474100A2E99E}"/>
              </a:ext>
            </a:extLst>
          </p:cNvPr>
          <p:cNvSpPr txBox="1"/>
          <p:nvPr/>
        </p:nvSpPr>
        <p:spPr>
          <a:xfrm>
            <a:off x="8326771" y="4209691"/>
            <a:ext cx="190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ESPACE LANGUES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F095D37-8A79-4A4E-B58D-334D0C6BE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8715" y="4656569"/>
            <a:ext cx="1406570" cy="1414701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6B09EE9A-C4A7-4683-85E8-3592E8AE8ED6}"/>
              </a:ext>
            </a:extLst>
          </p:cNvPr>
          <p:cNvSpPr txBox="1"/>
          <p:nvPr/>
        </p:nvSpPr>
        <p:spPr>
          <a:xfrm>
            <a:off x="10235431" y="4209466"/>
            <a:ext cx="151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AMU LANGUE</a:t>
            </a:r>
          </a:p>
        </p:txBody>
      </p:sp>
    </p:spTree>
    <p:extLst>
      <p:ext uri="{BB962C8B-B14F-4D97-AF65-F5344CB8AC3E}">
        <p14:creationId xmlns:p14="http://schemas.microsoft.com/office/powerpoint/2010/main" val="422336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693000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5829400-5AFB-46B9-81E2-A9A0A1485D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00" y="15845"/>
            <a:ext cx="3187700" cy="6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46F11A-C551-4E7E-B7DC-9910B5F32501}"/>
              </a:ext>
            </a:extLst>
          </p:cNvPr>
          <p:cNvSpPr txBox="1"/>
          <p:nvPr/>
        </p:nvSpPr>
        <p:spPr>
          <a:xfrm>
            <a:off x="1416000" y="1440204"/>
            <a:ext cx="9360000" cy="37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AMU Monument Grotesk" panose="020B0504040202060203"/>
              </a:rPr>
              <a:t>DÉROULÉ</a:t>
            </a:r>
            <a:endParaRPr lang="fr-FR" sz="3600" b="1" dirty="0">
              <a:latin typeface="AMU Monument Grotesk" panose="020B0504040202060203"/>
            </a:endParaRPr>
          </a:p>
          <a:p>
            <a:endParaRPr lang="fr-FR" sz="3600" dirty="0">
              <a:latin typeface="AMU Monument Grotesk" panose="020B0504040202060203"/>
            </a:endParaRPr>
          </a:p>
          <a:p>
            <a:pPr>
              <a:lnSpc>
                <a:spcPct val="150000"/>
              </a:lnSpc>
            </a:pPr>
            <a:r>
              <a:rPr lang="fr-FR" sz="3600" b="1" dirty="0">
                <a:latin typeface="AMU Monument Grotesk" panose="020B0504040202060203"/>
              </a:rPr>
              <a:t>ENT</a:t>
            </a:r>
            <a:r>
              <a:rPr lang="fr-FR" sz="3600" dirty="0">
                <a:latin typeface="AMU Monument Grotesk" panose="020B0504040202060203"/>
              </a:rPr>
              <a:t> (Environnement Numérique de Travail)</a:t>
            </a:r>
          </a:p>
          <a:p>
            <a:pPr>
              <a:lnSpc>
                <a:spcPct val="150000"/>
              </a:lnSpc>
            </a:pPr>
            <a:r>
              <a:rPr lang="fr-FR" sz="3600" b="1" dirty="0" err="1">
                <a:latin typeface="AMU Monument Grotesk" panose="020B0504040202060203"/>
              </a:rPr>
              <a:t>AMeTICE</a:t>
            </a:r>
            <a:r>
              <a:rPr lang="fr-FR" sz="3600" dirty="0">
                <a:latin typeface="AMU Monument Grotesk" panose="020B0504040202060203"/>
              </a:rPr>
              <a:t>  (Plate forme de cours en ligne)</a:t>
            </a:r>
          </a:p>
          <a:p>
            <a:pPr>
              <a:lnSpc>
                <a:spcPct val="150000"/>
              </a:lnSpc>
            </a:pPr>
            <a:r>
              <a:rPr lang="fr-FR" sz="3600" b="1" dirty="0">
                <a:latin typeface="AMU Monument Grotesk" panose="020B0504040202060203"/>
              </a:rPr>
              <a:t>BCC4</a:t>
            </a:r>
            <a:r>
              <a:rPr lang="fr-FR" sz="3600" dirty="0">
                <a:latin typeface="AMU Monument Grotesk" panose="020B0504040202060203"/>
              </a:rPr>
              <a:t> (Bloc de connaissances et de compétences) 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1A02BF9D-B304-4D66-84ED-5C42A426B053}"/>
              </a:ext>
            </a:extLst>
          </p:cNvPr>
          <p:cNvSpPr/>
          <p:nvPr/>
        </p:nvSpPr>
        <p:spPr>
          <a:xfrm>
            <a:off x="879181" y="2853000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2F888997-C4C6-48FC-ACD3-364A292DDA34}"/>
              </a:ext>
            </a:extLst>
          </p:cNvPr>
          <p:cNvSpPr/>
          <p:nvPr/>
        </p:nvSpPr>
        <p:spPr>
          <a:xfrm>
            <a:off x="879181" y="3717000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Plus 8">
            <a:extLst>
              <a:ext uri="{FF2B5EF4-FFF2-40B4-BE49-F238E27FC236}">
                <a16:creationId xmlns:a16="http://schemas.microsoft.com/office/drawing/2014/main" id="{7A1DCF55-588B-4E74-9D71-D4BBDBE85653}"/>
              </a:ext>
            </a:extLst>
          </p:cNvPr>
          <p:cNvSpPr/>
          <p:nvPr/>
        </p:nvSpPr>
        <p:spPr>
          <a:xfrm>
            <a:off x="879181" y="4574083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0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4B8C-8CC4-4250-9466-0B2484C5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366" y="1989000"/>
            <a:ext cx="9144000" cy="2387600"/>
          </a:xfrm>
        </p:spPr>
        <p:txBody>
          <a:bodyPr>
            <a:normAutofit/>
          </a:bodyPr>
          <a:lstStyle/>
          <a:p>
            <a:r>
              <a:rPr lang="fr-FR" sz="6000" b="1" dirty="0">
                <a:solidFill>
                  <a:srgbClr val="FF9999"/>
                </a:solidFill>
              </a:rPr>
              <a:t>Autoformation en langue française (</a:t>
            </a:r>
            <a:r>
              <a:rPr lang="fr-FR" sz="6000" b="1" dirty="0" err="1">
                <a:solidFill>
                  <a:srgbClr val="FF9999"/>
                </a:solidFill>
              </a:rPr>
              <a:t>écri</a:t>
            </a:r>
            <a:r>
              <a:rPr lang="fr-FR" b="1" dirty="0">
                <a:solidFill>
                  <a:srgbClr val="FF9999"/>
                </a:solidFill>
              </a:rPr>
              <a:t>+)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C2EE7BC-867F-4A15-B606-060B7433D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D7C5BA-C652-4273-9705-6D6B04B64E5B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52B5A9D-264E-4B97-BC4D-3E3C12B62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8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1CFEC-3303-4E60-BA5F-ACF024EEE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175A0C-A354-49F5-B589-8009C5571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77B8D2E-4EB1-4C51-9677-C97013DE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38" y="649274"/>
            <a:ext cx="11352000" cy="610639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55FFFBF4-EB79-4A4A-929D-F254D7E60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51D033D-7E23-4087-A526-194D24765EF2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B4ABA17B-3BF8-494C-9729-D464D18F8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AA2498-C687-BC4B-A30B-B6B96995D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00" y="1689859"/>
            <a:ext cx="11090274" cy="5404562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fr-FR" sz="2800" dirty="0"/>
              <a:t>Cours entièrement en distanciel en </a:t>
            </a:r>
            <a:r>
              <a:rPr lang="fr-FR" sz="2800" b="1" dirty="0"/>
              <a:t>Autoformation /Autonomie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fr-FR" sz="2800" dirty="0"/>
              <a:t>Evalué en </a:t>
            </a:r>
            <a:r>
              <a:rPr lang="fr-FR" sz="2800" b="1" dirty="0"/>
              <a:t>contrôle terminal </a:t>
            </a:r>
            <a:r>
              <a:rPr lang="fr-FR" sz="2800" dirty="0"/>
              <a:t>sur le vocabulaire juridique et les scores </a:t>
            </a:r>
            <a:r>
              <a:rPr lang="fr-FR" sz="2800" dirty="0" err="1"/>
              <a:t>écri</a:t>
            </a:r>
            <a:r>
              <a:rPr lang="fr-FR" sz="2800" dirty="0"/>
              <a:t>+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fr-FR" sz="2800" dirty="0"/>
              <a:t>« Je m’entraine avant de passer le défi » n’est pas noté !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fr-FR" sz="2800" dirty="0"/>
              <a:t>Prendre le temps de regarder les tutos, capsules vidéo, la FAQ.</a:t>
            </a:r>
          </a:p>
        </p:txBody>
      </p:sp>
      <p:sp>
        <p:nvSpPr>
          <p:cNvPr id="26" name="Signe Plus 25">
            <a:extLst>
              <a:ext uri="{FF2B5EF4-FFF2-40B4-BE49-F238E27FC236}">
                <a16:creationId xmlns:a16="http://schemas.microsoft.com/office/drawing/2014/main" id="{C8272E80-EF52-41EB-9925-F04C192F8EEC}"/>
              </a:ext>
            </a:extLst>
          </p:cNvPr>
          <p:cNvSpPr/>
          <p:nvPr/>
        </p:nvSpPr>
        <p:spPr>
          <a:xfrm>
            <a:off x="455871" y="1833859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Plus 26">
            <a:extLst>
              <a:ext uri="{FF2B5EF4-FFF2-40B4-BE49-F238E27FC236}">
                <a16:creationId xmlns:a16="http://schemas.microsoft.com/office/drawing/2014/main" id="{FFBA0777-92E5-4474-94EF-DB17E9CD978E}"/>
              </a:ext>
            </a:extLst>
          </p:cNvPr>
          <p:cNvSpPr/>
          <p:nvPr/>
        </p:nvSpPr>
        <p:spPr>
          <a:xfrm>
            <a:off x="455872" y="2589386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Plus 27">
            <a:extLst>
              <a:ext uri="{FF2B5EF4-FFF2-40B4-BE49-F238E27FC236}">
                <a16:creationId xmlns:a16="http://schemas.microsoft.com/office/drawing/2014/main" id="{FA6C77BC-285B-4707-8F09-828592D17999}"/>
              </a:ext>
            </a:extLst>
          </p:cNvPr>
          <p:cNvSpPr/>
          <p:nvPr/>
        </p:nvSpPr>
        <p:spPr>
          <a:xfrm>
            <a:off x="455872" y="3345087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id="{4AFACB3E-BBEB-4E4C-A861-19117E2AB6F9}"/>
              </a:ext>
            </a:extLst>
          </p:cNvPr>
          <p:cNvSpPr/>
          <p:nvPr/>
        </p:nvSpPr>
        <p:spPr>
          <a:xfrm>
            <a:off x="455870" y="4134119"/>
            <a:ext cx="502863" cy="510917"/>
          </a:xfrm>
          <a:prstGeom prst="mathPlus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E55FA688-97C7-42E7-B52D-2426461A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8D59A04-51F2-483A-9DFD-CB1EC9FF11B2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BF705BBE-E1C2-4688-AF19-F2B44954E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64B8C-8CC4-4250-9466-0B2484C5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366" y="1989000"/>
            <a:ext cx="9144000" cy="23876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99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Outils de recherches documentaires</a:t>
            </a:r>
            <a:endParaRPr lang="fr-FR" b="1" dirty="0">
              <a:solidFill>
                <a:srgbClr val="FF9999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C2EE7BC-867F-4A15-B606-060B7433D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6D7C5BA-C652-4273-9705-6D6B04B64E5B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752B5A9D-264E-4B97-BC4D-3E3C12B6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FE2120-576B-4ADF-AF11-0D66FCA7451C}"/>
              </a:ext>
            </a:extLst>
          </p:cNvPr>
          <p:cNvSpPr txBox="1"/>
          <p:nvPr/>
        </p:nvSpPr>
        <p:spPr>
          <a:xfrm>
            <a:off x="1992000" y="2565000"/>
            <a:ext cx="820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FF9999"/>
                </a:solidFill>
                <a:latin typeface="AMU Monument Grotesk"/>
              </a:rPr>
              <a:t>ENT</a:t>
            </a:r>
          </a:p>
        </p:txBody>
      </p:sp>
    </p:spTree>
    <p:extLst>
      <p:ext uri="{BB962C8B-B14F-4D97-AF65-F5344CB8AC3E}">
        <p14:creationId xmlns:p14="http://schemas.microsoft.com/office/powerpoint/2010/main" val="396548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C6E213E-11FD-42C0-91A4-625F6780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73" y="1252538"/>
            <a:ext cx="4996653" cy="49688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8E10ECD-EC23-4FE6-B086-A6EDD7D02863}"/>
              </a:ext>
            </a:extLst>
          </p:cNvPr>
          <p:cNvSpPr/>
          <p:nvPr/>
        </p:nvSpPr>
        <p:spPr>
          <a:xfrm>
            <a:off x="3720000" y="1845000"/>
            <a:ext cx="4874326" cy="1584000"/>
          </a:xfrm>
          <a:custGeom>
            <a:avLst/>
            <a:gdLst>
              <a:gd name="connsiteX0" fmla="*/ 0 w 4874326"/>
              <a:gd name="connsiteY0" fmla="*/ 792000 h 1584000"/>
              <a:gd name="connsiteX1" fmla="*/ 2437163 w 4874326"/>
              <a:gd name="connsiteY1" fmla="*/ 0 h 1584000"/>
              <a:gd name="connsiteX2" fmla="*/ 4874326 w 4874326"/>
              <a:gd name="connsiteY2" fmla="*/ 792000 h 1584000"/>
              <a:gd name="connsiteX3" fmla="*/ 2437163 w 4874326"/>
              <a:gd name="connsiteY3" fmla="*/ 1584000 h 1584000"/>
              <a:gd name="connsiteX4" fmla="*/ 0 w 4874326"/>
              <a:gd name="connsiteY4" fmla="*/ 792000 h 15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4326" h="1584000" extrusionOk="0">
                <a:moveTo>
                  <a:pt x="0" y="792000"/>
                </a:moveTo>
                <a:cubicBezTo>
                  <a:pt x="22455" y="336152"/>
                  <a:pt x="1279670" y="-87969"/>
                  <a:pt x="2437163" y="0"/>
                </a:cubicBezTo>
                <a:cubicBezTo>
                  <a:pt x="3739281" y="-22444"/>
                  <a:pt x="4908915" y="295959"/>
                  <a:pt x="4874326" y="792000"/>
                </a:cubicBezTo>
                <a:cubicBezTo>
                  <a:pt x="5111171" y="1266705"/>
                  <a:pt x="4097643" y="1518232"/>
                  <a:pt x="2437163" y="1584000"/>
                </a:cubicBezTo>
                <a:cubicBezTo>
                  <a:pt x="1111344" y="1574315"/>
                  <a:pt x="42556" y="1329627"/>
                  <a:pt x="0" y="79200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25889905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Graphique 5" descr="Flèche : courbe légère avec un remplissage uni">
            <a:extLst>
              <a:ext uri="{FF2B5EF4-FFF2-40B4-BE49-F238E27FC236}">
                <a16:creationId xmlns:a16="http://schemas.microsoft.com/office/drawing/2014/main" id="{00CAD365-278A-4C5E-B153-B8A60A25C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0000" y="4221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C47272-48E4-4845-AFA1-139F22EA3638}"/>
              </a:ext>
            </a:extLst>
          </p:cNvPr>
          <p:cNvSpPr/>
          <p:nvPr/>
        </p:nvSpPr>
        <p:spPr>
          <a:xfrm>
            <a:off x="5232000" y="1062637"/>
            <a:ext cx="1368000" cy="278363"/>
          </a:xfrm>
          <a:prstGeom prst="rect">
            <a:avLst/>
          </a:prstGeom>
          <a:solidFill>
            <a:srgbClr val="146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98D810-9F1C-4ADF-8EFA-3C7119D7E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00" y="1014303"/>
            <a:ext cx="11600311" cy="48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EF75F5-FF6A-4498-8B99-6B3B86606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44" y="1331794"/>
            <a:ext cx="10516511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1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B11D680-7183-4697-8EC0-33065CB52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604480"/>
            <a:ext cx="11090275" cy="62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EE2C29B-A2D2-4F2C-A94B-ADD10996B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1025040"/>
            <a:ext cx="11090274" cy="493113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4D9A7D6-00FF-4A52-9456-F6205E8AB1EB}"/>
              </a:ext>
            </a:extLst>
          </p:cNvPr>
          <p:cNvSpPr/>
          <p:nvPr/>
        </p:nvSpPr>
        <p:spPr>
          <a:xfrm>
            <a:off x="3360000" y="3429000"/>
            <a:ext cx="1224000" cy="1080000"/>
          </a:xfrm>
          <a:custGeom>
            <a:avLst/>
            <a:gdLst>
              <a:gd name="connsiteX0" fmla="*/ 0 w 1224000"/>
              <a:gd name="connsiteY0" fmla="*/ 540000 h 1080000"/>
              <a:gd name="connsiteX1" fmla="*/ 612000 w 1224000"/>
              <a:gd name="connsiteY1" fmla="*/ 0 h 1080000"/>
              <a:gd name="connsiteX2" fmla="*/ 1224000 w 1224000"/>
              <a:gd name="connsiteY2" fmla="*/ 540000 h 1080000"/>
              <a:gd name="connsiteX3" fmla="*/ 612000 w 1224000"/>
              <a:gd name="connsiteY3" fmla="*/ 1080000 h 1080000"/>
              <a:gd name="connsiteX4" fmla="*/ 0 w 1224000"/>
              <a:gd name="connsiteY4" fmla="*/ 54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0" h="1080000" extrusionOk="0">
                <a:moveTo>
                  <a:pt x="0" y="540000"/>
                </a:moveTo>
                <a:cubicBezTo>
                  <a:pt x="14609" y="276547"/>
                  <a:pt x="221127" y="-12544"/>
                  <a:pt x="612000" y="0"/>
                </a:cubicBezTo>
                <a:cubicBezTo>
                  <a:pt x="911218" y="6088"/>
                  <a:pt x="1232034" y="238711"/>
                  <a:pt x="1224000" y="540000"/>
                </a:cubicBezTo>
                <a:cubicBezTo>
                  <a:pt x="1249222" y="930309"/>
                  <a:pt x="929127" y="1026250"/>
                  <a:pt x="612000" y="1080000"/>
                </a:cubicBezTo>
                <a:cubicBezTo>
                  <a:pt x="323388" y="1075212"/>
                  <a:pt x="-65678" y="782190"/>
                  <a:pt x="0" y="54000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C4B37B-D086-4FA2-921A-FE275B75D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91139"/>
            <a:ext cx="12192000" cy="507572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CF1B7A2-F1FD-467F-A0D9-15CE4175394C}"/>
              </a:ext>
            </a:extLst>
          </p:cNvPr>
          <p:cNvSpPr/>
          <p:nvPr/>
        </p:nvSpPr>
        <p:spPr>
          <a:xfrm>
            <a:off x="8472000" y="1989000"/>
            <a:ext cx="1008000" cy="936000"/>
          </a:xfrm>
          <a:prstGeom prst="ellipse">
            <a:avLst/>
          </a:prstGeom>
          <a:noFill/>
          <a:ln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C4850BB-9BC0-4DD5-A617-E5245310AE34}"/>
              </a:ext>
            </a:extLst>
          </p:cNvPr>
          <p:cNvSpPr/>
          <p:nvPr/>
        </p:nvSpPr>
        <p:spPr>
          <a:xfrm>
            <a:off x="8472000" y="2925000"/>
            <a:ext cx="1008000" cy="1008001"/>
          </a:xfrm>
          <a:prstGeom prst="ellipse">
            <a:avLst/>
          </a:prstGeom>
          <a:noFill/>
          <a:ln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0C7566B-A3B8-4BC9-ABFC-23DAB5889739}"/>
              </a:ext>
            </a:extLst>
          </p:cNvPr>
          <p:cNvSpPr/>
          <p:nvPr/>
        </p:nvSpPr>
        <p:spPr>
          <a:xfrm>
            <a:off x="5592000" y="3933001"/>
            <a:ext cx="864000" cy="1008001"/>
          </a:xfrm>
          <a:prstGeom prst="ellipse">
            <a:avLst/>
          </a:prstGeom>
          <a:noFill/>
          <a:ln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C175329-A2FF-4215-926B-E3D48C315464}"/>
              </a:ext>
            </a:extLst>
          </p:cNvPr>
          <p:cNvSpPr/>
          <p:nvPr/>
        </p:nvSpPr>
        <p:spPr>
          <a:xfrm>
            <a:off x="3504000" y="2925000"/>
            <a:ext cx="1008000" cy="936000"/>
          </a:xfrm>
          <a:prstGeom prst="ellipse">
            <a:avLst/>
          </a:prstGeom>
          <a:noFill/>
          <a:ln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71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291306C-CEC9-4DFF-C6AB-750847BB2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86470"/>
            <a:ext cx="720000" cy="2558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D9F597C-7B63-B5F6-2A6E-F3AC06F4924D}"/>
              </a:ext>
            </a:extLst>
          </p:cNvPr>
          <p:cNvCxnSpPr>
            <a:cxnSpLocks/>
          </p:cNvCxnSpPr>
          <p:nvPr/>
        </p:nvCxnSpPr>
        <p:spPr>
          <a:xfrm>
            <a:off x="550863" y="547901"/>
            <a:ext cx="11090275" cy="0"/>
          </a:xfrm>
          <a:prstGeom prst="line">
            <a:avLst/>
          </a:prstGeom>
          <a:ln w="1270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1C0A8A7-95F9-4006-BE83-D217BDF7A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24" y="22809"/>
            <a:ext cx="2863113" cy="5419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0C84829-7AD6-4EF2-9C46-0BDE0294D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63" y="2386203"/>
            <a:ext cx="10202699" cy="2133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EC4DB-9E68-4E38-A1BA-8C0E52C1ACB9}"/>
              </a:ext>
            </a:extLst>
          </p:cNvPr>
          <p:cNvSpPr/>
          <p:nvPr/>
        </p:nvSpPr>
        <p:spPr>
          <a:xfrm>
            <a:off x="1488000" y="2493000"/>
            <a:ext cx="1656000" cy="216000"/>
          </a:xfrm>
          <a:prstGeom prst="rec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9456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5F6F5"/>
      </a:lt1>
      <a:dk2>
        <a:srgbClr val="000000"/>
      </a:dk2>
      <a:lt2>
        <a:srgbClr val="565755"/>
      </a:lt2>
      <a:accent1>
        <a:srgbClr val="009E4D"/>
      </a:accent1>
      <a:accent2>
        <a:srgbClr val="0F4295"/>
      </a:accent2>
      <a:accent3>
        <a:srgbClr val="F59C17"/>
      </a:accent3>
      <a:accent4>
        <a:srgbClr val="EDF5EE"/>
      </a:accent4>
      <a:accent5>
        <a:srgbClr val="E9E8F6"/>
      </a:accent5>
      <a:accent6>
        <a:srgbClr val="FEF4E9"/>
      </a:accent6>
      <a:hlink>
        <a:srgbClr val="565755"/>
      </a:hlink>
      <a:folHlink>
        <a:srgbClr val="D9DAD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 L1 24-25 " id="{C5008A82-67F0-504E-BB19-7FB8883DC53D}" vid="{B37A1F0C-D0B8-724B-898A-F187D8C152C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15888</TotalTime>
  <Words>277</Words>
  <Application>Microsoft Office PowerPoint</Application>
  <PresentationFormat>Grand écran</PresentationFormat>
  <Paragraphs>43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ABC Whyte</vt:lpstr>
      <vt:lpstr>AMU Monument Grotesk</vt:lpstr>
      <vt:lpstr>Arial</vt:lpstr>
      <vt:lpstr>Calibri</vt:lpstr>
      <vt:lpstr>Calibri Light</vt:lpstr>
      <vt:lpstr>Thème Office</vt:lpstr>
      <vt:lpstr>1_Thème Office</vt:lpstr>
      <vt:lpstr>FDSP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BCC4 (Bloc de connaissances et de compétences)</vt:lpstr>
      <vt:lpstr>Présentation PowerPoint</vt:lpstr>
      <vt:lpstr>Méthodologie et outils pour le travail universitaire (MOTU)</vt:lpstr>
      <vt:lpstr>Présentation PowerPoint</vt:lpstr>
      <vt:lpstr>TD de langue étrangère</vt:lpstr>
      <vt:lpstr>Présentation PowerPoint</vt:lpstr>
      <vt:lpstr>Autoformation en langue française (écri+)</vt:lpstr>
      <vt:lpstr>Présentation PowerPoint</vt:lpstr>
      <vt:lpstr>Présentation PowerPoint</vt:lpstr>
      <vt:lpstr>Outils de recherches documentaires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 la présentation</dc:title>
  <dc:creator>romain Riousse</dc:creator>
  <cp:lastModifiedBy>Sophie</cp:lastModifiedBy>
  <cp:revision>95</cp:revision>
  <dcterms:created xsi:type="dcterms:W3CDTF">2022-05-11T10:56:12Z</dcterms:created>
  <dcterms:modified xsi:type="dcterms:W3CDTF">2024-10-15T12:43:00Z</dcterms:modified>
</cp:coreProperties>
</file>